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4" r:id="rId3"/>
    <p:sldId id="318" r:id="rId4"/>
    <p:sldId id="322" r:id="rId5"/>
    <p:sldId id="321" r:id="rId6"/>
    <p:sldId id="319" r:id="rId7"/>
    <p:sldId id="311" r:id="rId8"/>
    <p:sldId id="309" r:id="rId9"/>
    <p:sldId id="323" r:id="rId10"/>
    <p:sldId id="303" r:id="rId11"/>
  </p:sldIdLst>
  <p:sldSz cx="12192000" cy="6858000"/>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38"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D:\Annual%20Report%20Presentation\tables%20graphs%202021-22.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Annual%20Report%20Presentation\tables%20graphs%202021-2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D:\Annual%20Report%20Presentation\tables%20graphs%202021-22.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Sheet1!$B$3</c:f>
              <c:strCache>
                <c:ptCount val="1"/>
                <c:pt idx="0">
                  <c:v>2022
Actual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Sheet1!$A$4:$A$10</c:f>
              <c:strCache>
                <c:ptCount val="7"/>
                <c:pt idx="0">
                  <c:v>Rates</c:v>
                </c:pt>
                <c:pt idx="1">
                  <c:v>Operating grants, subsidies and contributions</c:v>
                </c:pt>
                <c:pt idx="2">
                  <c:v>Fees and charges</c:v>
                </c:pt>
                <c:pt idx="3">
                  <c:v>Interest earnings</c:v>
                </c:pt>
                <c:pt idx="4">
                  <c:v>Other revenue</c:v>
                </c:pt>
                <c:pt idx="5">
                  <c:v>Non-operating grants, subsidies and contributions</c:v>
                </c:pt>
                <c:pt idx="6">
                  <c:v>Profit on asset disposals</c:v>
                </c:pt>
              </c:strCache>
            </c:strRef>
          </c:cat>
          <c:val>
            <c:numRef>
              <c:f>Sheet1!$B$4:$B$10</c:f>
              <c:numCache>
                <c:formatCode>##,##0;\(##,##0\)</c:formatCode>
                <c:ptCount val="7"/>
                <c:pt idx="0">
                  <c:v>6122936</c:v>
                </c:pt>
                <c:pt idx="1">
                  <c:v>5333239</c:v>
                </c:pt>
                <c:pt idx="2">
                  <c:v>1750780</c:v>
                </c:pt>
                <c:pt idx="3">
                  <c:v>80288</c:v>
                </c:pt>
                <c:pt idx="4">
                  <c:v>16835</c:v>
                </c:pt>
                <c:pt idx="5">
                  <c:v>4892961</c:v>
                </c:pt>
                <c:pt idx="6">
                  <c:v>130482</c:v>
                </c:pt>
              </c:numCache>
            </c:numRef>
          </c:val>
          <c:extLst>
            <c:ext xmlns:c16="http://schemas.microsoft.com/office/drawing/2014/chart" uri="{C3380CC4-5D6E-409C-BE32-E72D297353CC}">
              <c16:uniqueId val="{00000000-18FD-4470-932C-FA385B02C65F}"/>
            </c:ext>
          </c:extLst>
        </c:ser>
        <c:ser>
          <c:idx val="1"/>
          <c:order val="1"/>
          <c:tx>
            <c:strRef>
              <c:f>Sheet1!$C$3</c:f>
              <c:strCache>
                <c:ptCount val="1"/>
                <c:pt idx="0">
                  <c:v>2022
Actual %</c:v>
                </c:pt>
              </c:strCache>
            </c:strRef>
          </c:tx>
          <c:spPr>
            <a:solidFill>
              <a:schemeClr val="accent2"/>
            </a:solidFill>
            <a:ln>
              <a:noFill/>
            </a:ln>
            <a:effectLst/>
          </c:spPr>
          <c:invertIfNegative val="0"/>
          <c:cat>
            <c:strRef>
              <c:f>Sheet1!$A$4:$A$10</c:f>
              <c:strCache>
                <c:ptCount val="7"/>
                <c:pt idx="0">
                  <c:v>Rates</c:v>
                </c:pt>
                <c:pt idx="1">
                  <c:v>Operating grants, subsidies and contributions</c:v>
                </c:pt>
                <c:pt idx="2">
                  <c:v>Fees and charges</c:v>
                </c:pt>
                <c:pt idx="3">
                  <c:v>Interest earnings</c:v>
                </c:pt>
                <c:pt idx="4">
                  <c:v>Other revenue</c:v>
                </c:pt>
                <c:pt idx="5">
                  <c:v>Non-operating grants, subsidies and contributions</c:v>
                </c:pt>
                <c:pt idx="6">
                  <c:v>Profit on asset disposals</c:v>
                </c:pt>
              </c:strCache>
            </c:strRef>
          </c:cat>
          <c:val>
            <c:numRef>
              <c:f>Sheet1!$C$4:$C$10</c:f>
              <c:numCache>
                <c:formatCode>0.0%</c:formatCode>
                <c:ptCount val="7"/>
                <c:pt idx="0">
                  <c:v>0.3340842441266334</c:v>
                </c:pt>
                <c:pt idx="1">
                  <c:v>0.29099620183220631</c:v>
                </c:pt>
                <c:pt idx="2">
                  <c:v>9.5527376561183583E-2</c:v>
                </c:pt>
                <c:pt idx="3">
                  <c:v>4.3807343066200825E-3</c:v>
                </c:pt>
                <c:pt idx="4">
                  <c:v>9.1856394544575885E-4</c:v>
                </c:pt>
                <c:pt idx="5">
                  <c:v>0.2669734221011123</c:v>
                </c:pt>
                <c:pt idx="6">
                  <c:v>7.1194571267985448E-3</c:v>
                </c:pt>
              </c:numCache>
            </c:numRef>
          </c:val>
          <c:extLst>
            <c:ext xmlns:c16="http://schemas.microsoft.com/office/drawing/2014/chart" uri="{C3380CC4-5D6E-409C-BE32-E72D297353CC}">
              <c16:uniqueId val="{00000001-18FD-4470-932C-FA385B02C65F}"/>
            </c:ext>
          </c:extLst>
        </c:ser>
        <c:ser>
          <c:idx val="2"/>
          <c:order val="2"/>
          <c:tx>
            <c:strRef>
              <c:f>Sheet1!$D$3</c:f>
              <c:strCache>
                <c:ptCount val="1"/>
                <c:pt idx="0">
                  <c:v>2022
Budget $</c:v>
                </c:pt>
              </c:strCache>
            </c:strRef>
          </c:tx>
          <c:spPr>
            <a:solidFill>
              <a:schemeClr val="accent3"/>
            </a:solidFill>
            <a:ln>
              <a:noFill/>
            </a:ln>
            <a:effectLst/>
          </c:spPr>
          <c:invertIfNegative val="0"/>
          <c:cat>
            <c:strRef>
              <c:f>Sheet1!$A$4:$A$10</c:f>
              <c:strCache>
                <c:ptCount val="7"/>
                <c:pt idx="0">
                  <c:v>Rates</c:v>
                </c:pt>
                <c:pt idx="1">
                  <c:v>Operating grants, subsidies and contributions</c:v>
                </c:pt>
                <c:pt idx="2">
                  <c:v>Fees and charges</c:v>
                </c:pt>
                <c:pt idx="3">
                  <c:v>Interest earnings</c:v>
                </c:pt>
                <c:pt idx="4">
                  <c:v>Other revenue</c:v>
                </c:pt>
                <c:pt idx="5">
                  <c:v>Non-operating grants, subsidies and contributions</c:v>
                </c:pt>
                <c:pt idx="6">
                  <c:v>Profit on asset disposals</c:v>
                </c:pt>
              </c:strCache>
            </c:strRef>
          </c:cat>
          <c:val>
            <c:numRef>
              <c:f>Sheet1!$D$4:$D$10</c:f>
              <c:numCache>
                <c:formatCode>##,##0;\(##,##0\)</c:formatCode>
                <c:ptCount val="7"/>
                <c:pt idx="0">
                  <c:v>6110565</c:v>
                </c:pt>
                <c:pt idx="1">
                  <c:v>2432997</c:v>
                </c:pt>
                <c:pt idx="2">
                  <c:v>1582087</c:v>
                </c:pt>
                <c:pt idx="3">
                  <c:v>104000</c:v>
                </c:pt>
                <c:pt idx="4">
                  <c:v>400</c:v>
                </c:pt>
                <c:pt idx="5">
                  <c:v>11389111</c:v>
                </c:pt>
                <c:pt idx="6">
                  <c:v>24018</c:v>
                </c:pt>
              </c:numCache>
            </c:numRef>
          </c:val>
          <c:extLst>
            <c:ext xmlns:c16="http://schemas.microsoft.com/office/drawing/2014/chart" uri="{C3380CC4-5D6E-409C-BE32-E72D297353CC}">
              <c16:uniqueId val="{00000002-18FD-4470-932C-FA385B02C65F}"/>
            </c:ext>
          </c:extLst>
        </c:ser>
        <c:dLbls>
          <c:showLegendKey val="0"/>
          <c:showVal val="0"/>
          <c:showCatName val="0"/>
          <c:showSerName val="0"/>
          <c:showPercent val="0"/>
          <c:showBubbleSize val="0"/>
        </c:dLbls>
        <c:gapWidth val="219"/>
        <c:overlap val="-27"/>
        <c:axId val="695464848"/>
        <c:axId val="695465176"/>
      </c:barChart>
      <c:catAx>
        <c:axId val="695464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95465176"/>
        <c:crosses val="autoZero"/>
        <c:auto val="1"/>
        <c:lblAlgn val="ctr"/>
        <c:lblOffset val="100"/>
        <c:noMultiLvlLbl val="0"/>
      </c:catAx>
      <c:valAx>
        <c:axId val="69546517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95464848"/>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Sheet1!$B$13</c:f>
              <c:strCache>
                <c:ptCount val="1"/>
                <c:pt idx="0">
                  <c:v>2022
Actual $</c:v>
                </c:pt>
              </c:strCache>
            </c:strRef>
          </c:tx>
          <c:spPr>
            <a:solidFill>
              <a:schemeClr val="accent1"/>
            </a:solidFill>
            <a:ln>
              <a:noFill/>
            </a:ln>
            <a:effectLst/>
          </c:spPr>
          <c:invertIfNegative val="0"/>
          <c:cat>
            <c:strRef>
              <c:f>Sheet1!$A$14:$A$22</c:f>
              <c:strCache>
                <c:ptCount val="9"/>
                <c:pt idx="0">
                  <c:v>Employee costs</c:v>
                </c:pt>
                <c:pt idx="1">
                  <c:v>Materials and contracts</c:v>
                </c:pt>
                <c:pt idx="2">
                  <c:v>Utility charges</c:v>
                </c:pt>
                <c:pt idx="3">
                  <c:v>Depreciation on non-current assets</c:v>
                </c:pt>
                <c:pt idx="4">
                  <c:v>Amortisation </c:v>
                </c:pt>
                <c:pt idx="5">
                  <c:v>Interest expenses</c:v>
                </c:pt>
                <c:pt idx="6">
                  <c:v>Insurance expenses</c:v>
                </c:pt>
                <c:pt idx="7">
                  <c:v>Other expenditure</c:v>
                </c:pt>
                <c:pt idx="8">
                  <c:v>(Loss) on asset disposals</c:v>
                </c:pt>
              </c:strCache>
            </c:strRef>
          </c:cat>
          <c:val>
            <c:numRef>
              <c:f>Sheet1!$B$14:$B$22</c:f>
              <c:numCache>
                <c:formatCode>##,##0;\(##,##0\)</c:formatCode>
                <c:ptCount val="9"/>
                <c:pt idx="0">
                  <c:v>-5701415</c:v>
                </c:pt>
                <c:pt idx="1">
                  <c:v>-3036481</c:v>
                </c:pt>
                <c:pt idx="2">
                  <c:v>-402382</c:v>
                </c:pt>
                <c:pt idx="3">
                  <c:v>-5711771</c:v>
                </c:pt>
                <c:pt idx="4">
                  <c:v>-530249</c:v>
                </c:pt>
                <c:pt idx="5">
                  <c:v>-11494</c:v>
                </c:pt>
                <c:pt idx="6">
                  <c:v>-377200</c:v>
                </c:pt>
                <c:pt idx="7">
                  <c:v>-235470</c:v>
                </c:pt>
                <c:pt idx="8">
                  <c:v>-1407197</c:v>
                </c:pt>
              </c:numCache>
            </c:numRef>
          </c:val>
          <c:extLst>
            <c:ext xmlns:c16="http://schemas.microsoft.com/office/drawing/2014/chart" uri="{C3380CC4-5D6E-409C-BE32-E72D297353CC}">
              <c16:uniqueId val="{00000000-4F64-4D59-8F55-302855619391}"/>
            </c:ext>
          </c:extLst>
        </c:ser>
        <c:ser>
          <c:idx val="1"/>
          <c:order val="1"/>
          <c:tx>
            <c:strRef>
              <c:f>Sheet1!$C$13</c:f>
              <c:strCache>
                <c:ptCount val="1"/>
                <c:pt idx="0">
                  <c:v>2022
Actual %</c:v>
                </c:pt>
              </c:strCache>
            </c:strRef>
          </c:tx>
          <c:spPr>
            <a:solidFill>
              <a:schemeClr val="accent2"/>
            </a:solidFill>
            <a:ln>
              <a:noFill/>
            </a:ln>
            <a:effectLst/>
          </c:spPr>
          <c:invertIfNegative val="0"/>
          <c:cat>
            <c:strRef>
              <c:f>Sheet1!$A$14:$A$22</c:f>
              <c:strCache>
                <c:ptCount val="9"/>
                <c:pt idx="0">
                  <c:v>Employee costs</c:v>
                </c:pt>
                <c:pt idx="1">
                  <c:v>Materials and contracts</c:v>
                </c:pt>
                <c:pt idx="2">
                  <c:v>Utility charges</c:v>
                </c:pt>
                <c:pt idx="3">
                  <c:v>Depreciation on non-current assets</c:v>
                </c:pt>
                <c:pt idx="4">
                  <c:v>Amortisation </c:v>
                </c:pt>
                <c:pt idx="5">
                  <c:v>Interest expenses</c:v>
                </c:pt>
                <c:pt idx="6">
                  <c:v>Insurance expenses</c:v>
                </c:pt>
                <c:pt idx="7">
                  <c:v>Other expenditure</c:v>
                </c:pt>
                <c:pt idx="8">
                  <c:v>(Loss) on asset disposals</c:v>
                </c:pt>
              </c:strCache>
            </c:strRef>
          </c:cat>
          <c:val>
            <c:numRef>
              <c:f>Sheet1!$C$14:$C$22</c:f>
              <c:numCache>
                <c:formatCode>0.0%</c:formatCode>
                <c:ptCount val="9"/>
                <c:pt idx="0">
                  <c:v>0.32741051148411715</c:v>
                </c:pt>
                <c:pt idx="1">
                  <c:v>0.17437351908636778</c:v>
                </c:pt>
                <c:pt idx="2">
                  <c:v>2.310726309731918E-2</c:v>
                </c:pt>
                <c:pt idx="3">
                  <c:v>0.32800521705403785</c:v>
                </c:pt>
                <c:pt idx="4">
                  <c:v>3.0450177070769562E-2</c:v>
                </c:pt>
                <c:pt idx="5">
                  <c:v>6.600565682376116E-4</c:v>
                </c:pt>
                <c:pt idx="6">
                  <c:v>2.1661156911364807E-2</c:v>
                </c:pt>
                <c:pt idx="7">
                  <c:v>1.3522143737855439E-2</c:v>
                </c:pt>
                <c:pt idx="8">
                  <c:v>8.0809954989930599E-2</c:v>
                </c:pt>
              </c:numCache>
            </c:numRef>
          </c:val>
          <c:extLst>
            <c:ext xmlns:c16="http://schemas.microsoft.com/office/drawing/2014/chart" uri="{C3380CC4-5D6E-409C-BE32-E72D297353CC}">
              <c16:uniqueId val="{00000001-4F64-4D59-8F55-302855619391}"/>
            </c:ext>
          </c:extLst>
        </c:ser>
        <c:ser>
          <c:idx val="2"/>
          <c:order val="2"/>
          <c:tx>
            <c:strRef>
              <c:f>Sheet1!$D$13</c:f>
              <c:strCache>
                <c:ptCount val="1"/>
                <c:pt idx="0">
                  <c:v>2022
Budget $</c:v>
                </c:pt>
              </c:strCache>
            </c:strRef>
          </c:tx>
          <c:spPr>
            <a:solidFill>
              <a:schemeClr val="accent3"/>
            </a:solidFill>
            <a:ln>
              <a:noFill/>
            </a:ln>
            <a:effectLst/>
          </c:spPr>
          <c:invertIfNegative val="0"/>
          <c:cat>
            <c:strRef>
              <c:f>Sheet1!$A$14:$A$22</c:f>
              <c:strCache>
                <c:ptCount val="9"/>
                <c:pt idx="0">
                  <c:v>Employee costs</c:v>
                </c:pt>
                <c:pt idx="1">
                  <c:v>Materials and contracts</c:v>
                </c:pt>
                <c:pt idx="2">
                  <c:v>Utility charges</c:v>
                </c:pt>
                <c:pt idx="3">
                  <c:v>Depreciation on non-current assets</c:v>
                </c:pt>
                <c:pt idx="4">
                  <c:v>Amortisation </c:v>
                </c:pt>
                <c:pt idx="5">
                  <c:v>Interest expenses</c:v>
                </c:pt>
                <c:pt idx="6">
                  <c:v>Insurance expenses</c:v>
                </c:pt>
                <c:pt idx="7">
                  <c:v>Other expenditure</c:v>
                </c:pt>
                <c:pt idx="8">
                  <c:v>(Loss) on asset disposals</c:v>
                </c:pt>
              </c:strCache>
            </c:strRef>
          </c:cat>
          <c:val>
            <c:numRef>
              <c:f>Sheet1!$D$14:$D$22</c:f>
              <c:numCache>
                <c:formatCode>##,##0;\(##,##0\)</c:formatCode>
                <c:ptCount val="9"/>
                <c:pt idx="0">
                  <c:v>-5597803</c:v>
                </c:pt>
                <c:pt idx="1">
                  <c:v>-3714673</c:v>
                </c:pt>
                <c:pt idx="2">
                  <c:v>-379610</c:v>
                </c:pt>
                <c:pt idx="3">
                  <c:v>-5758977</c:v>
                </c:pt>
                <c:pt idx="4">
                  <c:v>0</c:v>
                </c:pt>
                <c:pt idx="5">
                  <c:v>-12372</c:v>
                </c:pt>
                <c:pt idx="6">
                  <c:v>-367996</c:v>
                </c:pt>
                <c:pt idx="7">
                  <c:v>-209599</c:v>
                </c:pt>
                <c:pt idx="8">
                  <c:v>-28303</c:v>
                </c:pt>
              </c:numCache>
            </c:numRef>
          </c:val>
          <c:extLst>
            <c:ext xmlns:c16="http://schemas.microsoft.com/office/drawing/2014/chart" uri="{C3380CC4-5D6E-409C-BE32-E72D297353CC}">
              <c16:uniqueId val="{00000002-4F64-4D59-8F55-302855619391}"/>
            </c:ext>
          </c:extLst>
        </c:ser>
        <c:dLbls>
          <c:showLegendKey val="0"/>
          <c:showVal val="0"/>
          <c:showCatName val="0"/>
          <c:showSerName val="0"/>
          <c:showPercent val="0"/>
          <c:showBubbleSize val="0"/>
        </c:dLbls>
        <c:gapWidth val="219"/>
        <c:overlap val="-27"/>
        <c:axId val="695464848"/>
        <c:axId val="695465176"/>
      </c:barChart>
      <c:catAx>
        <c:axId val="695464848"/>
        <c:scaling>
          <c:orientation val="minMax"/>
        </c:scaling>
        <c:delete val="0"/>
        <c:axPos val="t"/>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95465176"/>
        <c:crosses val="autoZero"/>
        <c:auto val="1"/>
        <c:lblAlgn val="ctr"/>
        <c:lblOffset val="100"/>
        <c:noMultiLvlLbl val="0"/>
      </c:catAx>
      <c:valAx>
        <c:axId val="695465176"/>
        <c:scaling>
          <c:orientation val="maxMin"/>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95464848"/>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337569431728011"/>
          <c:y val="2.9749830966869506E-2"/>
          <c:w val="0.68957004211682826"/>
          <c:h val="0.60859763726288774"/>
        </c:manualLayout>
      </c:layout>
      <c:barChart>
        <c:barDir val="col"/>
        <c:grouping val="clustered"/>
        <c:varyColors val="0"/>
        <c:ser>
          <c:idx val="0"/>
          <c:order val="0"/>
          <c:tx>
            <c:strRef>
              <c:f>Capex!$C$7</c:f>
              <c:strCache>
                <c:ptCount val="1"/>
                <c:pt idx="0">
                  <c:v>Infrastructure - Roads</c:v>
                </c:pt>
              </c:strCache>
            </c:strRef>
          </c:tx>
          <c:spPr>
            <a:solidFill>
              <a:schemeClr val="accent1"/>
            </a:solidFill>
            <a:ln>
              <a:noFill/>
            </a:ln>
            <a:effectLst/>
          </c:spPr>
          <c:invertIfNegative val="0"/>
          <c:val>
            <c:numRef>
              <c:f>Capex!$C$8:$C$9</c:f>
              <c:numCache>
                <c:formatCode>0.0%</c:formatCode>
                <c:ptCount val="2"/>
                <c:pt idx="0" formatCode="##,##0;\(##,##0\)">
                  <c:v>2873898</c:v>
                </c:pt>
                <c:pt idx="1">
                  <c:v>0.45911392659859268</c:v>
                </c:pt>
              </c:numCache>
            </c:numRef>
          </c:val>
          <c:extLst>
            <c:ext xmlns:c16="http://schemas.microsoft.com/office/drawing/2014/chart" uri="{C3380CC4-5D6E-409C-BE32-E72D297353CC}">
              <c16:uniqueId val="{00000000-793B-4C84-B42F-75CE23F62CBE}"/>
            </c:ext>
          </c:extLst>
        </c:ser>
        <c:ser>
          <c:idx val="1"/>
          <c:order val="1"/>
          <c:tx>
            <c:strRef>
              <c:f>Capex!$D$7</c:f>
              <c:strCache>
                <c:ptCount val="1"/>
                <c:pt idx="0">
                  <c:v>Infrastructure - Other</c:v>
                </c:pt>
              </c:strCache>
            </c:strRef>
          </c:tx>
          <c:spPr>
            <a:solidFill>
              <a:schemeClr val="accent2"/>
            </a:solidFill>
            <a:ln>
              <a:noFill/>
            </a:ln>
            <a:effectLst/>
          </c:spPr>
          <c:invertIfNegative val="0"/>
          <c:val>
            <c:numRef>
              <c:f>Capex!$D$8:$D$9</c:f>
              <c:numCache>
                <c:formatCode>0.0%</c:formatCode>
                <c:ptCount val="2"/>
                <c:pt idx="0" formatCode="##,##0;\(##,##0\)">
                  <c:v>2124638</c:v>
                </c:pt>
                <c:pt idx="1">
                  <c:v>0.33941736790261201</c:v>
                </c:pt>
              </c:numCache>
            </c:numRef>
          </c:val>
          <c:extLst>
            <c:ext xmlns:c16="http://schemas.microsoft.com/office/drawing/2014/chart" uri="{C3380CC4-5D6E-409C-BE32-E72D297353CC}">
              <c16:uniqueId val="{00000001-793B-4C84-B42F-75CE23F62CBE}"/>
            </c:ext>
          </c:extLst>
        </c:ser>
        <c:ser>
          <c:idx val="2"/>
          <c:order val="2"/>
          <c:tx>
            <c:strRef>
              <c:f>Capex!$E$7</c:f>
              <c:strCache>
                <c:ptCount val="1"/>
                <c:pt idx="0">
                  <c:v>Infrastructure - Footpaths</c:v>
                </c:pt>
              </c:strCache>
            </c:strRef>
          </c:tx>
          <c:spPr>
            <a:solidFill>
              <a:schemeClr val="accent3"/>
            </a:solidFill>
            <a:ln>
              <a:noFill/>
            </a:ln>
            <a:effectLst/>
          </c:spPr>
          <c:invertIfNegative val="0"/>
          <c:val>
            <c:numRef>
              <c:f>Capex!$E$8:$E$9</c:f>
              <c:numCache>
                <c:formatCode>0.0%</c:formatCode>
                <c:ptCount val="2"/>
                <c:pt idx="0" formatCode="##,##0;\(##,##0\)">
                  <c:v>102277</c:v>
                </c:pt>
                <c:pt idx="1">
                  <c:v>1.6339061118635478E-2</c:v>
                </c:pt>
              </c:numCache>
            </c:numRef>
          </c:val>
          <c:extLst>
            <c:ext xmlns:c16="http://schemas.microsoft.com/office/drawing/2014/chart" uri="{C3380CC4-5D6E-409C-BE32-E72D297353CC}">
              <c16:uniqueId val="{00000002-793B-4C84-B42F-75CE23F62CBE}"/>
            </c:ext>
          </c:extLst>
        </c:ser>
        <c:ser>
          <c:idx val="3"/>
          <c:order val="3"/>
          <c:tx>
            <c:strRef>
              <c:f>Capex!$F$7</c:f>
              <c:strCache>
                <c:ptCount val="1"/>
                <c:pt idx="0">
                  <c:v>Infrastructure - Work in Progress Movement </c:v>
                </c:pt>
              </c:strCache>
            </c:strRef>
          </c:tx>
          <c:spPr>
            <a:solidFill>
              <a:schemeClr val="accent4"/>
            </a:solidFill>
            <a:ln>
              <a:noFill/>
            </a:ln>
            <a:effectLst/>
          </c:spPr>
          <c:invertIfNegative val="0"/>
          <c:val>
            <c:numRef>
              <c:f>Capex!$F$8:$F$9</c:f>
              <c:numCache>
                <c:formatCode>0.0%</c:formatCode>
                <c:ptCount val="2"/>
                <c:pt idx="0" formatCode="##,##0;\(##,##0\)">
                  <c:v>181166</c:v>
                </c:pt>
                <c:pt idx="1">
                  <c:v>2.894181826430884E-2</c:v>
                </c:pt>
              </c:numCache>
            </c:numRef>
          </c:val>
          <c:extLst>
            <c:ext xmlns:c16="http://schemas.microsoft.com/office/drawing/2014/chart" uri="{C3380CC4-5D6E-409C-BE32-E72D297353CC}">
              <c16:uniqueId val="{00000003-793B-4C84-B42F-75CE23F62CBE}"/>
            </c:ext>
          </c:extLst>
        </c:ser>
        <c:ser>
          <c:idx val="4"/>
          <c:order val="4"/>
          <c:tx>
            <c:strRef>
              <c:f>Capex!$G$7</c:f>
              <c:strCache>
                <c:ptCount val="1"/>
                <c:pt idx="0">
                  <c:v>Land and Buildings</c:v>
                </c:pt>
              </c:strCache>
            </c:strRef>
          </c:tx>
          <c:spPr>
            <a:solidFill>
              <a:schemeClr val="accent5"/>
            </a:solidFill>
            <a:ln>
              <a:noFill/>
            </a:ln>
            <a:effectLst/>
          </c:spPr>
          <c:invertIfNegative val="0"/>
          <c:val>
            <c:numRef>
              <c:f>Capex!$G$8:$G$9</c:f>
              <c:numCache>
                <c:formatCode>0.0%</c:formatCode>
                <c:ptCount val="2"/>
                <c:pt idx="0" formatCode="##,##0;\(##,##0\)">
                  <c:v>681749</c:v>
                </c:pt>
                <c:pt idx="1">
                  <c:v>0.10891147157785835</c:v>
                </c:pt>
              </c:numCache>
            </c:numRef>
          </c:val>
          <c:extLst>
            <c:ext xmlns:c16="http://schemas.microsoft.com/office/drawing/2014/chart" uri="{C3380CC4-5D6E-409C-BE32-E72D297353CC}">
              <c16:uniqueId val="{00000004-793B-4C84-B42F-75CE23F62CBE}"/>
            </c:ext>
          </c:extLst>
        </c:ser>
        <c:ser>
          <c:idx val="5"/>
          <c:order val="5"/>
          <c:tx>
            <c:strRef>
              <c:f>Capex!$H$7</c:f>
              <c:strCache>
                <c:ptCount val="1"/>
                <c:pt idx="0">
                  <c:v>Furniture and Equipment</c:v>
                </c:pt>
              </c:strCache>
            </c:strRef>
          </c:tx>
          <c:spPr>
            <a:solidFill>
              <a:schemeClr val="accent6"/>
            </a:solidFill>
            <a:ln>
              <a:noFill/>
            </a:ln>
            <a:effectLst/>
          </c:spPr>
          <c:invertIfNegative val="0"/>
          <c:val>
            <c:numRef>
              <c:f>Capex!$H$8:$H$9</c:f>
              <c:numCache>
                <c:formatCode>0.0%</c:formatCode>
                <c:ptCount val="2"/>
                <c:pt idx="0" formatCode="##,##0;\(##,##0\)">
                  <c:v>23166</c:v>
                </c:pt>
                <c:pt idx="1">
                  <c:v>3.7008387992834117E-3</c:v>
                </c:pt>
              </c:numCache>
            </c:numRef>
          </c:val>
          <c:extLst>
            <c:ext xmlns:c16="http://schemas.microsoft.com/office/drawing/2014/chart" uri="{C3380CC4-5D6E-409C-BE32-E72D297353CC}">
              <c16:uniqueId val="{00000005-793B-4C84-B42F-75CE23F62CBE}"/>
            </c:ext>
          </c:extLst>
        </c:ser>
        <c:ser>
          <c:idx val="6"/>
          <c:order val="6"/>
          <c:tx>
            <c:strRef>
              <c:f>Capex!$I$7</c:f>
              <c:strCache>
                <c:ptCount val="1"/>
                <c:pt idx="0">
                  <c:v>Plant and Equipment</c:v>
                </c:pt>
              </c:strCache>
            </c:strRef>
          </c:tx>
          <c:spPr>
            <a:solidFill>
              <a:schemeClr val="accent1">
                <a:lumMod val="60000"/>
              </a:schemeClr>
            </a:solidFill>
            <a:ln>
              <a:noFill/>
            </a:ln>
            <a:effectLst/>
          </c:spPr>
          <c:invertIfNegative val="0"/>
          <c:val>
            <c:numRef>
              <c:f>Capex!$I$8:$I$9</c:f>
              <c:numCache>
                <c:formatCode>0.0%</c:formatCode>
                <c:ptCount val="2"/>
                <c:pt idx="0" formatCode="##,##0;\(##,##0\)">
                  <c:v>261632</c:v>
                </c:pt>
                <c:pt idx="1">
                  <c:v>4.1796505945528688E-2</c:v>
                </c:pt>
              </c:numCache>
            </c:numRef>
          </c:val>
          <c:extLst>
            <c:ext xmlns:c16="http://schemas.microsoft.com/office/drawing/2014/chart" uri="{C3380CC4-5D6E-409C-BE32-E72D297353CC}">
              <c16:uniqueId val="{00000006-793B-4C84-B42F-75CE23F62CBE}"/>
            </c:ext>
          </c:extLst>
        </c:ser>
        <c:ser>
          <c:idx val="7"/>
          <c:order val="7"/>
          <c:tx>
            <c:strRef>
              <c:f>Capex!$J$7</c:f>
              <c:strCache>
                <c:ptCount val="1"/>
                <c:pt idx="0">
                  <c:v>PPE Work in Progress - Movement</c:v>
                </c:pt>
              </c:strCache>
            </c:strRef>
          </c:tx>
          <c:spPr>
            <a:solidFill>
              <a:schemeClr val="accent2">
                <a:lumMod val="60000"/>
              </a:schemeClr>
            </a:solidFill>
            <a:ln>
              <a:noFill/>
            </a:ln>
            <a:effectLst/>
          </c:spPr>
          <c:invertIfNegative val="0"/>
          <c:val>
            <c:numRef>
              <c:f>Capex!$J$8:$J$9</c:f>
              <c:numCache>
                <c:formatCode>0.0%</c:formatCode>
                <c:ptCount val="2"/>
                <c:pt idx="0" formatCode="##,##0;\(##,##0\)">
                  <c:v>11136</c:v>
                </c:pt>
                <c:pt idx="1">
                  <c:v>1.7790097931805263E-3</c:v>
                </c:pt>
              </c:numCache>
            </c:numRef>
          </c:val>
          <c:extLst>
            <c:ext xmlns:c16="http://schemas.microsoft.com/office/drawing/2014/chart" uri="{C3380CC4-5D6E-409C-BE32-E72D297353CC}">
              <c16:uniqueId val="{00000007-793B-4C84-B42F-75CE23F62CBE}"/>
            </c:ext>
          </c:extLst>
        </c:ser>
        <c:dLbls>
          <c:showLegendKey val="0"/>
          <c:showVal val="0"/>
          <c:showCatName val="0"/>
          <c:showSerName val="0"/>
          <c:showPercent val="0"/>
          <c:showBubbleSize val="0"/>
        </c:dLbls>
        <c:gapWidth val="219"/>
        <c:overlap val="-27"/>
        <c:axId val="695464848"/>
        <c:axId val="695465176"/>
      </c:barChart>
      <c:catAx>
        <c:axId val="695464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95465176"/>
        <c:crosses val="autoZero"/>
        <c:auto val="1"/>
        <c:lblAlgn val="ctr"/>
        <c:lblOffset val="100"/>
        <c:noMultiLvlLbl val="0"/>
      </c:catAx>
      <c:valAx>
        <c:axId val="69546517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95464848"/>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3B8CA1C8-864F-4BA4-98F9-6A8A61E51A4A}" type="datetimeFigureOut">
              <a:rPr lang="en-AU" smtClean="0"/>
              <a:t>7/03/2023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8EA87A1-EA89-4C26-B4D7-9BD0BAA20EB3}" type="slidenum">
              <a:rPr lang="en-AU" smtClean="0"/>
              <a:t>‹#›</a:t>
            </a:fld>
            <a:endParaRPr lang="en-AU"/>
          </a:p>
        </p:txBody>
      </p:sp>
    </p:spTree>
    <p:extLst>
      <p:ext uri="{BB962C8B-B14F-4D97-AF65-F5344CB8AC3E}">
        <p14:creationId xmlns:p14="http://schemas.microsoft.com/office/powerpoint/2010/main" val="120694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3B8CA1C8-864F-4BA4-98F9-6A8A61E51A4A}" type="datetimeFigureOut">
              <a:rPr lang="en-AU" smtClean="0"/>
              <a:t>7/03/2023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8EA87A1-EA89-4C26-B4D7-9BD0BAA20EB3}" type="slidenum">
              <a:rPr lang="en-AU" smtClean="0"/>
              <a:t>‹#›</a:t>
            </a:fld>
            <a:endParaRPr lang="en-AU"/>
          </a:p>
        </p:txBody>
      </p:sp>
    </p:spTree>
    <p:extLst>
      <p:ext uri="{BB962C8B-B14F-4D97-AF65-F5344CB8AC3E}">
        <p14:creationId xmlns:p14="http://schemas.microsoft.com/office/powerpoint/2010/main" val="2347431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3B8CA1C8-864F-4BA4-98F9-6A8A61E51A4A}" type="datetimeFigureOut">
              <a:rPr lang="en-AU" smtClean="0"/>
              <a:t>7/03/2023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8EA87A1-EA89-4C26-B4D7-9BD0BAA20EB3}" type="slidenum">
              <a:rPr lang="en-AU" smtClean="0"/>
              <a:t>‹#›</a:t>
            </a:fld>
            <a:endParaRPr lang="en-AU"/>
          </a:p>
        </p:txBody>
      </p:sp>
    </p:spTree>
    <p:extLst>
      <p:ext uri="{BB962C8B-B14F-4D97-AF65-F5344CB8AC3E}">
        <p14:creationId xmlns:p14="http://schemas.microsoft.com/office/powerpoint/2010/main" val="873454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3B8CA1C8-864F-4BA4-98F9-6A8A61E51A4A}" type="datetimeFigureOut">
              <a:rPr lang="en-AU" smtClean="0"/>
              <a:t>7/03/2023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8EA87A1-EA89-4C26-B4D7-9BD0BAA20EB3}" type="slidenum">
              <a:rPr lang="en-AU" smtClean="0"/>
              <a:t>‹#›</a:t>
            </a:fld>
            <a:endParaRPr lang="en-AU"/>
          </a:p>
        </p:txBody>
      </p:sp>
    </p:spTree>
    <p:extLst>
      <p:ext uri="{BB962C8B-B14F-4D97-AF65-F5344CB8AC3E}">
        <p14:creationId xmlns:p14="http://schemas.microsoft.com/office/powerpoint/2010/main" val="1078267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B8CA1C8-864F-4BA4-98F9-6A8A61E51A4A}" type="datetimeFigureOut">
              <a:rPr lang="en-AU" smtClean="0"/>
              <a:t>7/03/2023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8EA87A1-EA89-4C26-B4D7-9BD0BAA20EB3}" type="slidenum">
              <a:rPr lang="en-AU" smtClean="0"/>
              <a:t>‹#›</a:t>
            </a:fld>
            <a:endParaRPr lang="en-AU"/>
          </a:p>
        </p:txBody>
      </p:sp>
    </p:spTree>
    <p:extLst>
      <p:ext uri="{BB962C8B-B14F-4D97-AF65-F5344CB8AC3E}">
        <p14:creationId xmlns:p14="http://schemas.microsoft.com/office/powerpoint/2010/main" val="238357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3B8CA1C8-864F-4BA4-98F9-6A8A61E51A4A}" type="datetimeFigureOut">
              <a:rPr lang="en-AU" smtClean="0"/>
              <a:t>7/03/2023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8EA87A1-EA89-4C26-B4D7-9BD0BAA20EB3}" type="slidenum">
              <a:rPr lang="en-AU" smtClean="0"/>
              <a:t>‹#›</a:t>
            </a:fld>
            <a:endParaRPr lang="en-AU"/>
          </a:p>
        </p:txBody>
      </p:sp>
    </p:spTree>
    <p:extLst>
      <p:ext uri="{BB962C8B-B14F-4D97-AF65-F5344CB8AC3E}">
        <p14:creationId xmlns:p14="http://schemas.microsoft.com/office/powerpoint/2010/main" val="588557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3B8CA1C8-864F-4BA4-98F9-6A8A61E51A4A}" type="datetimeFigureOut">
              <a:rPr lang="en-AU" smtClean="0"/>
              <a:t>7/03/2023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C8EA87A1-EA89-4C26-B4D7-9BD0BAA20EB3}" type="slidenum">
              <a:rPr lang="en-AU" smtClean="0"/>
              <a:t>‹#›</a:t>
            </a:fld>
            <a:endParaRPr lang="en-AU"/>
          </a:p>
        </p:txBody>
      </p:sp>
    </p:spTree>
    <p:extLst>
      <p:ext uri="{BB962C8B-B14F-4D97-AF65-F5344CB8AC3E}">
        <p14:creationId xmlns:p14="http://schemas.microsoft.com/office/powerpoint/2010/main" val="1607211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3B8CA1C8-864F-4BA4-98F9-6A8A61E51A4A}" type="datetimeFigureOut">
              <a:rPr lang="en-AU" smtClean="0"/>
              <a:t>7/03/2023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C8EA87A1-EA89-4C26-B4D7-9BD0BAA20EB3}" type="slidenum">
              <a:rPr lang="en-AU" smtClean="0"/>
              <a:t>‹#›</a:t>
            </a:fld>
            <a:endParaRPr lang="en-AU"/>
          </a:p>
        </p:txBody>
      </p:sp>
    </p:spTree>
    <p:extLst>
      <p:ext uri="{BB962C8B-B14F-4D97-AF65-F5344CB8AC3E}">
        <p14:creationId xmlns:p14="http://schemas.microsoft.com/office/powerpoint/2010/main" val="1890463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8CA1C8-864F-4BA4-98F9-6A8A61E51A4A}" type="datetimeFigureOut">
              <a:rPr lang="en-AU" smtClean="0"/>
              <a:t>7/03/2023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C8EA87A1-EA89-4C26-B4D7-9BD0BAA20EB3}" type="slidenum">
              <a:rPr lang="en-AU" smtClean="0"/>
              <a:t>‹#›</a:t>
            </a:fld>
            <a:endParaRPr lang="en-AU"/>
          </a:p>
        </p:txBody>
      </p:sp>
    </p:spTree>
    <p:extLst>
      <p:ext uri="{BB962C8B-B14F-4D97-AF65-F5344CB8AC3E}">
        <p14:creationId xmlns:p14="http://schemas.microsoft.com/office/powerpoint/2010/main" val="3978271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B8CA1C8-864F-4BA4-98F9-6A8A61E51A4A}" type="datetimeFigureOut">
              <a:rPr lang="en-AU" smtClean="0"/>
              <a:t>7/03/2023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8EA87A1-EA89-4C26-B4D7-9BD0BAA20EB3}" type="slidenum">
              <a:rPr lang="en-AU" smtClean="0"/>
              <a:t>‹#›</a:t>
            </a:fld>
            <a:endParaRPr lang="en-AU"/>
          </a:p>
        </p:txBody>
      </p:sp>
    </p:spTree>
    <p:extLst>
      <p:ext uri="{BB962C8B-B14F-4D97-AF65-F5344CB8AC3E}">
        <p14:creationId xmlns:p14="http://schemas.microsoft.com/office/powerpoint/2010/main" val="1812628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B8CA1C8-864F-4BA4-98F9-6A8A61E51A4A}" type="datetimeFigureOut">
              <a:rPr lang="en-AU" smtClean="0"/>
              <a:t>7/03/2023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8EA87A1-EA89-4C26-B4D7-9BD0BAA20EB3}" type="slidenum">
              <a:rPr lang="en-AU" smtClean="0"/>
              <a:t>‹#›</a:t>
            </a:fld>
            <a:endParaRPr lang="en-AU"/>
          </a:p>
        </p:txBody>
      </p:sp>
    </p:spTree>
    <p:extLst>
      <p:ext uri="{BB962C8B-B14F-4D97-AF65-F5344CB8AC3E}">
        <p14:creationId xmlns:p14="http://schemas.microsoft.com/office/powerpoint/2010/main" val="1600306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8CA1C8-864F-4BA4-98F9-6A8A61E51A4A}" type="datetimeFigureOut">
              <a:rPr lang="en-AU" smtClean="0"/>
              <a:t>7/03/2023</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EA87A1-EA89-4C26-B4D7-9BD0BAA20EB3}" type="slidenum">
              <a:rPr lang="en-AU" smtClean="0"/>
              <a:t>‹#›</a:t>
            </a:fld>
            <a:endParaRPr lang="en-AU"/>
          </a:p>
        </p:txBody>
      </p:sp>
    </p:spTree>
    <p:extLst>
      <p:ext uri="{BB962C8B-B14F-4D97-AF65-F5344CB8AC3E}">
        <p14:creationId xmlns:p14="http://schemas.microsoft.com/office/powerpoint/2010/main" val="164114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donnybrook-balingup.wa.gov.au/documents/311/2021-2022-shire-of-donnybrook-balingup-annual-report-(includes-annual-financial-report-and-audit-opinion)"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009D6D5-DAC2-4A8B-A17A-E206B9012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365126"/>
            <a:ext cx="10168155" cy="910002"/>
          </a:xfrm>
          <a:solidFill>
            <a:srgbClr val="339966"/>
          </a:solidFill>
          <a:effectLst>
            <a:innerShdw blurRad="114300">
              <a:prstClr val="black"/>
            </a:innerShdw>
          </a:effectLst>
        </p:spPr>
        <p:txBody>
          <a:bodyPr vert="horz" lIns="91440" tIns="45720" rIns="91440" bIns="45720" rtlCol="0" anchor="ctr">
            <a:normAutofit fontScale="90000"/>
          </a:bodyPr>
          <a:lstStyle/>
          <a:p>
            <a:pPr algn="ctr"/>
            <a:r>
              <a:rPr lang="en-US" b="1" dirty="0">
                <a:solidFill>
                  <a:schemeClr val="bg1"/>
                </a:solidFill>
                <a:latin typeface="+mn-lt"/>
                <a:cs typeface="Arial" panose="020B0604020202020204" pitchFamily="34" charset="0"/>
              </a:rPr>
              <a:t>Audit Opinion – Office of the Auditor General</a:t>
            </a:r>
            <a:endParaRPr lang="en-AU" b="1" dirty="0">
              <a:solidFill>
                <a:schemeClr val="bg1"/>
              </a:solidFill>
              <a:latin typeface="+mn-lt"/>
              <a:cs typeface="Arial" panose="020B0604020202020204" pitchFamily="34" charset="0"/>
            </a:endParaRPr>
          </a:p>
        </p:txBody>
      </p:sp>
      <p:sp>
        <p:nvSpPr>
          <p:cNvPr id="3" name="Content Placeholder 2"/>
          <p:cNvSpPr>
            <a:spLocks noGrp="1"/>
          </p:cNvSpPr>
          <p:nvPr>
            <p:ph idx="1"/>
          </p:nvPr>
        </p:nvSpPr>
        <p:spPr>
          <a:xfrm>
            <a:off x="838200" y="1837189"/>
            <a:ext cx="10168155" cy="4339774"/>
          </a:xfrm>
        </p:spPr>
        <p:txBody>
          <a:bodyPr>
            <a:normAutofit/>
          </a:bodyPr>
          <a:lstStyle/>
          <a:p>
            <a:pPr marL="0" indent="0" algn="just">
              <a:spcBef>
                <a:spcPts val="0"/>
              </a:spcBef>
              <a:buNone/>
            </a:pPr>
            <a:r>
              <a:rPr lang="en-US" sz="1800" dirty="0">
                <a:effectLst/>
                <a:latin typeface="Arial" panose="020B0604020202020204" pitchFamily="34" charset="0"/>
                <a:ea typeface="Calibri" panose="020F0502020204030204" pitchFamily="34" charset="0"/>
              </a:rPr>
              <a:t>The Office of the Auditor General (OAG) completed the Audit of the Annual Financial Report for the year ended 30 June 2022 with the Independent Auditor’s Opinion issued on 21 December 2022.</a:t>
            </a:r>
          </a:p>
          <a:p>
            <a:pPr marL="0" indent="0" algn="just">
              <a:spcBef>
                <a:spcPts val="0"/>
              </a:spcBef>
              <a:buNone/>
            </a:pPr>
            <a:endParaRPr lang="en-US" sz="1800" b="1" dirty="0">
              <a:latin typeface="Arial" panose="020B0604020202020204" pitchFamily="34" charset="0"/>
            </a:endParaRPr>
          </a:p>
          <a:p>
            <a:pPr marL="0" indent="0" algn="just">
              <a:spcBef>
                <a:spcPts val="0"/>
              </a:spcBef>
              <a:buNone/>
            </a:pPr>
            <a:r>
              <a:rPr lang="en-US" sz="1800" dirty="0">
                <a:effectLst/>
                <a:latin typeface="Arial" panose="020B0604020202020204" pitchFamily="34" charset="0"/>
                <a:ea typeface="Calibri" panose="020F0502020204030204" pitchFamily="34" charset="0"/>
                <a:cs typeface="Arial" panose="020B0604020202020204" pitchFamily="34" charset="0"/>
              </a:rPr>
              <a:t>The audit opinion is </a:t>
            </a:r>
            <a:r>
              <a:rPr lang="en-US" sz="1800" b="1" u="sng" dirty="0">
                <a:effectLst/>
                <a:latin typeface="Arial" panose="020B0604020202020204" pitchFamily="34" charset="0"/>
                <a:ea typeface="Calibri" panose="020F0502020204030204" pitchFamily="34" charset="0"/>
                <a:cs typeface="Arial" panose="020B0604020202020204" pitchFamily="34" charset="0"/>
              </a:rPr>
              <a:t>unqualified</a:t>
            </a:r>
            <a:r>
              <a:rPr lang="en-US" sz="1800" dirty="0">
                <a:effectLst/>
                <a:latin typeface="Arial" panose="020B0604020202020204" pitchFamily="34" charset="0"/>
                <a:ea typeface="Calibri" panose="020F0502020204030204" pitchFamily="34" charset="0"/>
                <a:cs typeface="Arial" panose="020B0604020202020204" pitchFamily="34" charset="0"/>
              </a:rPr>
              <a:t> and concludes that the report fairly represents the results of the operations of the Shire for the period ended 30 June 2022.</a:t>
            </a:r>
          </a:p>
          <a:p>
            <a:pPr marL="0" indent="0" algn="just">
              <a:spcBef>
                <a:spcPts val="0"/>
              </a:spcBef>
              <a:buNone/>
            </a:pPr>
            <a:endParaRPr lang="en-US" sz="1800" dirty="0">
              <a:latin typeface="Arial" panose="020B0604020202020204" pitchFamily="34" charset="0"/>
              <a:ea typeface="Times New Roman" panose="02020603050405020304" pitchFamily="18" charset="0"/>
              <a:cs typeface="Arial" panose="020B0604020202020204" pitchFamily="34" charset="0"/>
            </a:endParaRPr>
          </a:p>
          <a:p>
            <a:pPr marL="0" indent="0" algn="just">
              <a:spcBef>
                <a:spcPts val="0"/>
              </a:spcBef>
              <a:buNone/>
            </a:pPr>
            <a:r>
              <a:rPr lang="en-US" sz="1800" dirty="0">
                <a:effectLst/>
                <a:latin typeface="Arial" panose="020B0604020202020204" pitchFamily="34" charset="0"/>
                <a:ea typeface="Times New Roman" panose="02020603050405020304" pitchFamily="18" charset="0"/>
                <a:cs typeface="Arial" panose="020B0604020202020204" pitchFamily="34" charset="0"/>
              </a:rPr>
              <a:t>A full copy of the Annual Report including Annual Financial Statements and Audit Opinion can be found on the Shires’ website at </a:t>
            </a:r>
            <a:r>
              <a:rPr lang="en-AU" sz="1800" dirty="0">
                <a:latin typeface="Arial" panose="020B0604020202020204" pitchFamily="34" charset="0"/>
                <a:cs typeface="Arial" panose="020B0604020202020204" pitchFamily="34" charset="0"/>
                <a:hlinkClick r:id="rId2"/>
              </a:rPr>
              <a:t>2021-2022-shire-of-donnybrook-balingup-annual-report-(includes-annual-financial-report-and-audit-opinion)</a:t>
            </a:r>
            <a:r>
              <a:rPr lang="en-AU" sz="1800" dirty="0">
                <a:latin typeface="Arial" panose="020B0604020202020204" pitchFamily="34" charset="0"/>
                <a:cs typeface="Arial" panose="020B0604020202020204" pitchFamily="34" charset="0"/>
              </a:rPr>
              <a:t>.</a:t>
            </a:r>
          </a:p>
          <a:p>
            <a:pPr marL="0" indent="0">
              <a:spcBef>
                <a:spcPts val="0"/>
              </a:spcBef>
              <a:buNone/>
            </a:pPr>
            <a:endParaRPr lang="en-AU" sz="1800" dirty="0">
              <a:effectLst/>
              <a:latin typeface="Arial" panose="020B0604020202020204" pitchFamily="34" charset="0"/>
              <a:ea typeface="Times New Roman" panose="02020603050405020304" pitchFamily="18" charset="0"/>
              <a:cs typeface="Arial" panose="020B0604020202020204" pitchFamily="34" charset="0"/>
            </a:endParaRPr>
          </a:p>
          <a:p>
            <a:pPr marL="0" indent="0">
              <a:spcBef>
                <a:spcPts val="0"/>
              </a:spcBef>
              <a:buNone/>
            </a:pPr>
            <a:endParaRPr lang="en-AU" sz="1800"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en-US" sz="2000" b="1" dirty="0"/>
          </a:p>
        </p:txBody>
      </p:sp>
    </p:spTree>
    <p:extLst>
      <p:ext uri="{BB962C8B-B14F-4D97-AF65-F5344CB8AC3E}">
        <p14:creationId xmlns:p14="http://schemas.microsoft.com/office/powerpoint/2010/main" val="3477659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FC6FD9A-F042-499A-8E5B-5CF7A99E86F5}"/>
              </a:ext>
            </a:extLst>
          </p:cNvPr>
          <p:cNvSpPr txBox="1"/>
          <p:nvPr/>
        </p:nvSpPr>
        <p:spPr>
          <a:xfrm>
            <a:off x="4267200" y="2859613"/>
            <a:ext cx="2751909" cy="1138773"/>
          </a:xfrm>
          <a:prstGeom prst="rect">
            <a:avLst/>
          </a:prstGeom>
          <a:noFill/>
        </p:spPr>
        <p:txBody>
          <a:bodyPr wrap="square" rtlCol="0">
            <a:spAutoFit/>
          </a:bodyPr>
          <a:lstStyle/>
          <a:p>
            <a:pPr marL="285750" indent="-285750">
              <a:buFont typeface="Arial" panose="020B0604020202020204" pitchFamily="34" charset="0"/>
              <a:buChar char="•"/>
            </a:pPr>
            <a:endParaRPr lang="en-US" sz="2800" dirty="0"/>
          </a:p>
          <a:p>
            <a:r>
              <a:rPr lang="en-AU" sz="4000" b="1" dirty="0"/>
              <a:t>Thank you!</a:t>
            </a:r>
          </a:p>
        </p:txBody>
      </p:sp>
      <p:sp>
        <p:nvSpPr>
          <p:cNvPr id="5" name="Title 4">
            <a:extLst>
              <a:ext uri="{FF2B5EF4-FFF2-40B4-BE49-F238E27FC236}">
                <a16:creationId xmlns:a16="http://schemas.microsoft.com/office/drawing/2014/main" id="{6C996AB6-2908-44C8-A006-A65225E20BFD}"/>
              </a:ext>
            </a:extLst>
          </p:cNvPr>
          <p:cNvSpPr>
            <a:spLocks noGrp="1"/>
          </p:cNvSpPr>
          <p:nvPr>
            <p:ph type="title"/>
          </p:nvPr>
        </p:nvSpPr>
        <p:spPr/>
        <p:txBody>
          <a:bodyPr/>
          <a:lstStyle/>
          <a:p>
            <a:endParaRPr lang="en-AU"/>
          </a:p>
        </p:txBody>
      </p:sp>
    </p:spTree>
    <p:extLst>
      <p:ext uri="{BB962C8B-B14F-4D97-AF65-F5344CB8AC3E}">
        <p14:creationId xmlns:p14="http://schemas.microsoft.com/office/powerpoint/2010/main" val="2939662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0425"/>
          </a:xfrm>
          <a:solidFill>
            <a:srgbClr val="339966"/>
          </a:solidFill>
          <a:effectLst>
            <a:innerShdw blurRad="114300">
              <a:prstClr val="black"/>
            </a:innerShdw>
          </a:effectLst>
        </p:spPr>
        <p:txBody>
          <a:bodyPr vert="horz" lIns="91440" tIns="45720" rIns="91440" bIns="45720" rtlCol="0" anchor="ctr">
            <a:normAutofit/>
          </a:bodyPr>
          <a:lstStyle/>
          <a:p>
            <a:r>
              <a:rPr lang="en-US" b="1" dirty="0">
                <a:solidFill>
                  <a:schemeClr val="bg1"/>
                </a:solidFill>
                <a:latin typeface="+mn-lt"/>
                <a:cs typeface="Arial" panose="020B0604020202020204" pitchFamily="34" charset="0"/>
              </a:rPr>
              <a:t>2021/22 Operating Income $18,327,521</a:t>
            </a:r>
            <a:endParaRPr lang="en-AU" b="1" dirty="0">
              <a:solidFill>
                <a:schemeClr val="bg1"/>
              </a:solidFill>
              <a:latin typeface="+mn-lt"/>
              <a:cs typeface="Arial" panose="020B0604020202020204" pitchFamily="34" charset="0"/>
            </a:endParaRPr>
          </a:p>
        </p:txBody>
      </p:sp>
      <p:graphicFrame>
        <p:nvGraphicFramePr>
          <p:cNvPr id="6" name="Content Placeholder 5">
            <a:extLst>
              <a:ext uri="{FF2B5EF4-FFF2-40B4-BE49-F238E27FC236}">
                <a16:creationId xmlns:a16="http://schemas.microsoft.com/office/drawing/2014/main" id="{4D3D395D-5338-0064-ECF2-0432A7D7EB63}"/>
              </a:ext>
            </a:extLst>
          </p:cNvPr>
          <p:cNvGraphicFramePr>
            <a:graphicFrameLocks noGrp="1"/>
          </p:cNvGraphicFramePr>
          <p:nvPr>
            <p:ph idx="1"/>
            <p:extLst>
              <p:ext uri="{D42A27DB-BD31-4B8C-83A1-F6EECF244321}">
                <p14:modId xmlns:p14="http://schemas.microsoft.com/office/powerpoint/2010/main" val="756637366"/>
              </p:ext>
            </p:extLst>
          </p:nvPr>
        </p:nvGraphicFramePr>
        <p:xfrm>
          <a:off x="838200" y="1343608"/>
          <a:ext cx="10515600" cy="483335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51084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0425"/>
          </a:xfrm>
          <a:solidFill>
            <a:srgbClr val="339966"/>
          </a:solidFill>
          <a:effectLst>
            <a:innerShdw blurRad="114300">
              <a:prstClr val="black"/>
            </a:innerShdw>
          </a:effectLst>
        </p:spPr>
        <p:txBody>
          <a:bodyPr vert="horz" lIns="91440" tIns="45720" rIns="91440" bIns="45720" rtlCol="0" anchor="ctr">
            <a:normAutofit/>
          </a:bodyPr>
          <a:lstStyle/>
          <a:p>
            <a:r>
              <a:rPr lang="en-US" b="1" dirty="0">
                <a:solidFill>
                  <a:schemeClr val="bg1"/>
                </a:solidFill>
                <a:latin typeface="+mn-lt"/>
                <a:cs typeface="Arial" panose="020B0604020202020204" pitchFamily="34" charset="0"/>
              </a:rPr>
              <a:t>2021/22 Operating Income Variances:</a:t>
            </a:r>
            <a:endParaRPr lang="en-AU" b="1" dirty="0">
              <a:solidFill>
                <a:schemeClr val="bg1"/>
              </a:solidFill>
              <a:latin typeface="+mn-lt"/>
              <a:cs typeface="Arial" panose="020B0604020202020204" pitchFamily="34" charset="0"/>
            </a:endParaRPr>
          </a:p>
        </p:txBody>
      </p:sp>
      <p:sp>
        <p:nvSpPr>
          <p:cNvPr id="5" name="Content Placeholder 4">
            <a:extLst>
              <a:ext uri="{FF2B5EF4-FFF2-40B4-BE49-F238E27FC236}">
                <a16:creationId xmlns:a16="http://schemas.microsoft.com/office/drawing/2014/main" id="{7D0C0F77-50F0-D98D-69F5-2690D826C6F3}"/>
              </a:ext>
            </a:extLst>
          </p:cNvPr>
          <p:cNvSpPr>
            <a:spLocks noGrp="1"/>
          </p:cNvSpPr>
          <p:nvPr>
            <p:ph idx="1"/>
          </p:nvPr>
        </p:nvSpPr>
        <p:spPr>
          <a:xfrm>
            <a:off x="838200" y="1451295"/>
            <a:ext cx="10515600" cy="4725668"/>
          </a:xfrm>
        </p:spPr>
        <p:txBody>
          <a:bodyPr/>
          <a:lstStyle/>
          <a:p>
            <a:r>
              <a:rPr lang="en-US" dirty="0"/>
              <a:t>Operating grants, subsidies and contributions over $2.9m.</a:t>
            </a:r>
          </a:p>
          <a:p>
            <a:pPr marL="914400" lvl="2" indent="0">
              <a:buNone/>
            </a:pPr>
            <a:r>
              <a:rPr lang="en-US" dirty="0"/>
              <a:t>Prepayment of Financial Assistance Grants for the 2022/2023 Financial Year of $1.571m and MRWA Clay Soil donation (Non-Cash) valued at $1.65m.</a:t>
            </a:r>
          </a:p>
          <a:p>
            <a:r>
              <a:rPr lang="en-US" dirty="0"/>
              <a:t>Non-operating grants, subsidies and contributions under $6.49m</a:t>
            </a:r>
          </a:p>
          <a:p>
            <a:pPr marL="914400" lvl="2" indent="0">
              <a:buNone/>
            </a:pPr>
            <a:r>
              <a:rPr lang="en-US" dirty="0"/>
              <a:t>VC Mitchell Grant $4.36m, Bridge Grants $1.5m and Road Grants $607k.</a:t>
            </a:r>
            <a:endParaRPr lang="en-AU" dirty="0"/>
          </a:p>
        </p:txBody>
      </p:sp>
    </p:spTree>
    <p:extLst>
      <p:ext uri="{BB962C8B-B14F-4D97-AF65-F5344CB8AC3E}">
        <p14:creationId xmlns:p14="http://schemas.microsoft.com/office/powerpoint/2010/main" val="889146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0425"/>
          </a:xfrm>
          <a:solidFill>
            <a:srgbClr val="339966"/>
          </a:solidFill>
          <a:effectLst>
            <a:innerShdw blurRad="114300">
              <a:prstClr val="black"/>
            </a:innerShdw>
          </a:effectLst>
        </p:spPr>
        <p:txBody>
          <a:bodyPr vert="horz" lIns="91440" tIns="45720" rIns="91440" bIns="45720" rtlCol="0" anchor="ctr">
            <a:normAutofit/>
          </a:bodyPr>
          <a:lstStyle/>
          <a:p>
            <a:r>
              <a:rPr lang="en-US" b="1" dirty="0">
                <a:solidFill>
                  <a:schemeClr val="bg1"/>
                </a:solidFill>
                <a:latin typeface="+mn-lt"/>
                <a:cs typeface="Arial" panose="020B0604020202020204" pitchFamily="34" charset="0"/>
              </a:rPr>
              <a:t>2021/22 Operating Expenditure $17,413,659</a:t>
            </a:r>
            <a:endParaRPr lang="en-AU" b="1" dirty="0">
              <a:solidFill>
                <a:schemeClr val="bg1"/>
              </a:solidFill>
              <a:latin typeface="+mn-lt"/>
              <a:cs typeface="Arial" panose="020B0604020202020204" pitchFamily="34" charset="0"/>
            </a:endParaRPr>
          </a:p>
        </p:txBody>
      </p:sp>
      <p:graphicFrame>
        <p:nvGraphicFramePr>
          <p:cNvPr id="5" name="Content Placeholder 4">
            <a:extLst>
              <a:ext uri="{FF2B5EF4-FFF2-40B4-BE49-F238E27FC236}">
                <a16:creationId xmlns:a16="http://schemas.microsoft.com/office/drawing/2014/main" id="{4B5DE40E-725A-4258-A8FD-2E35E107979C}"/>
              </a:ext>
            </a:extLst>
          </p:cNvPr>
          <p:cNvGraphicFramePr>
            <a:graphicFrameLocks noGrp="1"/>
          </p:cNvGraphicFramePr>
          <p:nvPr>
            <p:ph idx="1"/>
            <p:extLst>
              <p:ext uri="{D42A27DB-BD31-4B8C-83A1-F6EECF244321}">
                <p14:modId xmlns:p14="http://schemas.microsoft.com/office/powerpoint/2010/main" val="1862623125"/>
              </p:ext>
            </p:extLst>
          </p:nvPr>
        </p:nvGraphicFramePr>
        <p:xfrm>
          <a:off x="838200" y="1392572"/>
          <a:ext cx="10515600" cy="478439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50627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0425"/>
          </a:xfrm>
          <a:solidFill>
            <a:srgbClr val="339966"/>
          </a:solidFill>
          <a:effectLst>
            <a:innerShdw blurRad="114300">
              <a:prstClr val="black"/>
            </a:innerShdw>
          </a:effectLst>
        </p:spPr>
        <p:txBody>
          <a:bodyPr vert="horz" lIns="91440" tIns="45720" rIns="91440" bIns="45720" rtlCol="0" anchor="ctr">
            <a:normAutofit/>
          </a:bodyPr>
          <a:lstStyle/>
          <a:p>
            <a:r>
              <a:rPr lang="en-US" b="1" dirty="0">
                <a:solidFill>
                  <a:schemeClr val="bg1"/>
                </a:solidFill>
                <a:latin typeface="+mn-lt"/>
                <a:cs typeface="Arial" panose="020B0604020202020204" pitchFamily="34" charset="0"/>
              </a:rPr>
              <a:t>2021/22 Operating Expenditure Variances:</a:t>
            </a:r>
            <a:endParaRPr lang="en-AU" b="1" dirty="0">
              <a:solidFill>
                <a:schemeClr val="bg1"/>
              </a:solidFill>
              <a:latin typeface="+mn-lt"/>
              <a:cs typeface="Arial" panose="020B0604020202020204" pitchFamily="34" charset="0"/>
            </a:endParaRPr>
          </a:p>
        </p:txBody>
      </p:sp>
      <p:sp>
        <p:nvSpPr>
          <p:cNvPr id="5" name="Content Placeholder 4">
            <a:extLst>
              <a:ext uri="{FF2B5EF4-FFF2-40B4-BE49-F238E27FC236}">
                <a16:creationId xmlns:a16="http://schemas.microsoft.com/office/drawing/2014/main" id="{7D0C0F77-50F0-D98D-69F5-2690D826C6F3}"/>
              </a:ext>
            </a:extLst>
          </p:cNvPr>
          <p:cNvSpPr>
            <a:spLocks noGrp="1"/>
          </p:cNvSpPr>
          <p:nvPr>
            <p:ph idx="1"/>
          </p:nvPr>
        </p:nvSpPr>
        <p:spPr>
          <a:xfrm>
            <a:off x="838200" y="1451295"/>
            <a:ext cx="10515600" cy="4725668"/>
          </a:xfrm>
        </p:spPr>
        <p:txBody>
          <a:bodyPr/>
          <a:lstStyle/>
          <a:p>
            <a:r>
              <a:rPr lang="en-US" dirty="0"/>
              <a:t>Employee Costs $103k over.</a:t>
            </a:r>
          </a:p>
          <a:p>
            <a:pPr marL="914400" lvl="2" indent="0">
              <a:buNone/>
            </a:pPr>
            <a:r>
              <a:rPr lang="en-US" dirty="0"/>
              <a:t>Movement in employee leave provisions.</a:t>
            </a:r>
          </a:p>
          <a:p>
            <a:r>
              <a:rPr lang="en-US" dirty="0"/>
              <a:t>Materials and Contracts under $678k</a:t>
            </a:r>
          </a:p>
          <a:p>
            <a:pPr marL="914400" lvl="2" indent="0">
              <a:buNone/>
            </a:pPr>
            <a:r>
              <a:rPr lang="en-US" dirty="0"/>
              <a:t>Noxious Weed program $350k, Bridge </a:t>
            </a:r>
            <a:r>
              <a:rPr lang="en-US" dirty="0" err="1"/>
              <a:t>Mtc</a:t>
            </a:r>
            <a:r>
              <a:rPr lang="en-US" dirty="0"/>
              <a:t> $85k, Street Cleaning $62k, Organic Refuse $45k Bushfire Mitigation $137k.</a:t>
            </a:r>
          </a:p>
          <a:p>
            <a:r>
              <a:rPr lang="en-US" dirty="0"/>
              <a:t>Depreciation (Non-Cash) over $483k</a:t>
            </a:r>
          </a:p>
          <a:p>
            <a:pPr marL="914400" lvl="2" indent="0">
              <a:buNone/>
            </a:pPr>
            <a:r>
              <a:rPr lang="en-US" dirty="0"/>
              <a:t>Revaluation of Assets.</a:t>
            </a:r>
          </a:p>
          <a:p>
            <a:r>
              <a:rPr lang="en-US" dirty="0"/>
              <a:t>Loss on Disposal of Assets (Non-Cash) over $1.38m</a:t>
            </a:r>
          </a:p>
          <a:p>
            <a:pPr marL="914400" lvl="2" indent="0">
              <a:buNone/>
            </a:pPr>
            <a:r>
              <a:rPr lang="en-US" dirty="0"/>
              <a:t>DBK Country Club $1m, Donnybrook Depot $205k, Balingup Depot $43k.</a:t>
            </a:r>
          </a:p>
          <a:p>
            <a:pPr marL="914400" lvl="2" indent="0">
              <a:buNone/>
            </a:pPr>
            <a:endParaRPr lang="en-AU" dirty="0"/>
          </a:p>
          <a:p>
            <a:pPr marL="914400" lvl="2" indent="0">
              <a:buNone/>
            </a:pPr>
            <a:endParaRPr lang="en-AU" dirty="0"/>
          </a:p>
        </p:txBody>
      </p:sp>
    </p:spTree>
    <p:extLst>
      <p:ext uri="{BB962C8B-B14F-4D97-AF65-F5344CB8AC3E}">
        <p14:creationId xmlns:p14="http://schemas.microsoft.com/office/powerpoint/2010/main" val="3887942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0425"/>
          </a:xfrm>
          <a:solidFill>
            <a:srgbClr val="339966"/>
          </a:solidFill>
          <a:effectLst>
            <a:innerShdw blurRad="114300">
              <a:prstClr val="black"/>
            </a:innerShdw>
          </a:effectLst>
        </p:spPr>
        <p:txBody>
          <a:bodyPr vert="horz" lIns="91440" tIns="45720" rIns="91440" bIns="45720" rtlCol="0" anchor="ctr">
            <a:normAutofit/>
          </a:bodyPr>
          <a:lstStyle/>
          <a:p>
            <a:r>
              <a:rPr lang="en-US" b="1" dirty="0">
                <a:solidFill>
                  <a:schemeClr val="bg1"/>
                </a:solidFill>
                <a:latin typeface="+mn-lt"/>
                <a:cs typeface="Arial" panose="020B0604020202020204" pitchFamily="34" charset="0"/>
              </a:rPr>
              <a:t>2021/22 Operating Net Result</a:t>
            </a:r>
            <a:endParaRPr lang="en-AU" b="1" dirty="0">
              <a:solidFill>
                <a:schemeClr val="bg1"/>
              </a:solidFill>
              <a:latin typeface="+mn-lt"/>
              <a:cs typeface="Arial" panose="020B0604020202020204" pitchFamily="34" charset="0"/>
            </a:endParaRPr>
          </a:p>
        </p:txBody>
      </p:sp>
      <p:sp>
        <p:nvSpPr>
          <p:cNvPr id="5" name="Content Placeholder 4">
            <a:extLst>
              <a:ext uri="{FF2B5EF4-FFF2-40B4-BE49-F238E27FC236}">
                <a16:creationId xmlns:a16="http://schemas.microsoft.com/office/drawing/2014/main" id="{D28878AA-0AC4-F124-646D-9BE9C26A0838}"/>
              </a:ext>
            </a:extLst>
          </p:cNvPr>
          <p:cNvSpPr>
            <a:spLocks noGrp="1"/>
          </p:cNvSpPr>
          <p:nvPr>
            <p:ph idx="1"/>
          </p:nvPr>
        </p:nvSpPr>
        <p:spPr>
          <a:xfrm>
            <a:off x="838200" y="1401417"/>
            <a:ext cx="10515600" cy="4775546"/>
          </a:xfrm>
        </p:spPr>
        <p:txBody>
          <a:bodyPr/>
          <a:lstStyle/>
          <a:p>
            <a:pPr marL="0" indent="0" algn="just">
              <a:buNone/>
            </a:pPr>
            <a:r>
              <a:rPr lang="en-US" dirty="0"/>
              <a:t>The Net Result of ordinary operations was $913,862.</a:t>
            </a:r>
          </a:p>
          <a:p>
            <a:pPr marL="0" indent="0" algn="just">
              <a:buNone/>
            </a:pPr>
            <a:r>
              <a:rPr lang="en-US" dirty="0"/>
              <a:t>An adjustment for c</a:t>
            </a:r>
            <a:r>
              <a:rPr lang="fr-FR" dirty="0"/>
              <a:t>hanges in asset revaluation surplus of $14,181,440 due to the revaluation of Land and Buildings, this is not a cash </a:t>
            </a:r>
            <a:r>
              <a:rPr lang="en-AU" dirty="0"/>
              <a:t>adjustment</a:t>
            </a:r>
            <a:r>
              <a:rPr lang="fr-FR" dirty="0"/>
              <a:t>.</a:t>
            </a:r>
          </a:p>
          <a:p>
            <a:pPr marL="0" indent="0" algn="just">
              <a:buNone/>
            </a:pPr>
            <a:r>
              <a:rPr lang="fr-FR" dirty="0"/>
              <a:t>The total </a:t>
            </a:r>
            <a:r>
              <a:rPr lang="en-AU" dirty="0"/>
              <a:t>Comprehensive</a:t>
            </a:r>
            <a:r>
              <a:rPr lang="fr-FR" dirty="0"/>
              <a:t> Income reported for the Year was $15,095,302.</a:t>
            </a:r>
            <a:endParaRPr lang="en-AU" dirty="0"/>
          </a:p>
        </p:txBody>
      </p:sp>
    </p:spTree>
    <p:extLst>
      <p:ext uri="{BB962C8B-B14F-4D97-AF65-F5344CB8AC3E}">
        <p14:creationId xmlns:p14="http://schemas.microsoft.com/office/powerpoint/2010/main" val="1843992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a:solidFill>
            <a:srgbClr val="339966"/>
          </a:solidFill>
          <a:effectLst>
            <a:innerShdw blurRad="114300">
              <a:prstClr val="black"/>
            </a:innerShdw>
          </a:effectLst>
        </p:spPr>
        <p:txBody>
          <a:bodyPr vert="horz" lIns="91440" tIns="45720" rIns="91440" bIns="45720" rtlCol="0" anchor="ctr">
            <a:normAutofit fontScale="90000"/>
          </a:bodyPr>
          <a:lstStyle/>
          <a:p>
            <a:r>
              <a:rPr lang="en-US" b="1" dirty="0">
                <a:solidFill>
                  <a:schemeClr val="bg1"/>
                </a:solidFill>
                <a:latin typeface="+mn-lt"/>
                <a:cs typeface="Arial" panose="020B0604020202020204" pitchFamily="34" charset="0"/>
              </a:rPr>
              <a:t>Adjusted Operating Results – Available Cash from Operations attributable to 2021/22 Actual Result</a:t>
            </a:r>
            <a:endParaRPr lang="en-AU" b="1" dirty="0">
              <a:solidFill>
                <a:schemeClr val="bg1"/>
              </a:solidFill>
              <a:latin typeface="+mn-lt"/>
              <a:cs typeface="Arial" panose="020B0604020202020204" pitchFamily="34" charset="0"/>
            </a:endParaRPr>
          </a:p>
        </p:txBody>
      </p:sp>
      <p:sp>
        <p:nvSpPr>
          <p:cNvPr id="3" name="Content Placeholder 2">
            <a:extLst>
              <a:ext uri="{FF2B5EF4-FFF2-40B4-BE49-F238E27FC236}">
                <a16:creationId xmlns:a16="http://schemas.microsoft.com/office/drawing/2014/main" id="{5487F1D8-6C93-9534-8A24-88577311E00F}"/>
              </a:ext>
            </a:extLst>
          </p:cNvPr>
          <p:cNvSpPr>
            <a:spLocks noGrp="1"/>
          </p:cNvSpPr>
          <p:nvPr>
            <p:ph idx="1"/>
          </p:nvPr>
        </p:nvSpPr>
        <p:spPr>
          <a:xfrm>
            <a:off x="643468" y="1371600"/>
            <a:ext cx="11273197" cy="4805363"/>
          </a:xfrm>
        </p:spPr>
        <p:txBody>
          <a:bodyPr>
            <a:normAutofit/>
          </a:bodyPr>
          <a:lstStyle/>
          <a:p>
            <a:pPr marR="74930"/>
            <a:endParaRPr lang="en-US" sz="2000" dirty="0">
              <a:effectLst/>
              <a:latin typeface="Calibri" panose="020F0502020204030204" pitchFamily="34" charset="0"/>
              <a:ea typeface="Calibri" panose="020F0502020204030204" pitchFamily="34" charset="0"/>
            </a:endParaRPr>
          </a:p>
          <a:p>
            <a:pPr marR="74930"/>
            <a:endParaRPr lang="en-US" sz="2000" dirty="0">
              <a:effectLst/>
              <a:latin typeface="Calibri" panose="020F0502020204030204" pitchFamily="34" charset="0"/>
              <a:ea typeface="Calibri" panose="020F0502020204030204" pitchFamily="34" charset="0"/>
            </a:endParaRPr>
          </a:p>
          <a:p>
            <a:pPr marR="74930"/>
            <a:endParaRPr lang="en-AU" sz="2000" dirty="0">
              <a:effectLst/>
              <a:latin typeface="Calibri" panose="020F0502020204030204" pitchFamily="34" charset="0"/>
              <a:ea typeface="Calibri" panose="020F0502020204030204" pitchFamily="34" charset="0"/>
            </a:endParaRPr>
          </a:p>
        </p:txBody>
      </p:sp>
      <p:grpSp>
        <p:nvGrpSpPr>
          <p:cNvPr id="13" name="Group 12">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8" name="Rectangle 17">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6" name="Table 5">
            <a:extLst>
              <a:ext uri="{FF2B5EF4-FFF2-40B4-BE49-F238E27FC236}">
                <a16:creationId xmlns:a16="http://schemas.microsoft.com/office/drawing/2014/main" id="{22B1D371-6A56-E7EB-83C6-F30B5E7C026D}"/>
              </a:ext>
            </a:extLst>
          </p:cNvPr>
          <p:cNvGraphicFramePr>
            <a:graphicFrameLocks noGrp="1"/>
          </p:cNvGraphicFramePr>
          <p:nvPr>
            <p:extLst>
              <p:ext uri="{D42A27DB-BD31-4B8C-83A1-F6EECF244321}">
                <p14:modId xmlns:p14="http://schemas.microsoft.com/office/powerpoint/2010/main" val="2875367940"/>
              </p:ext>
            </p:extLst>
          </p:nvPr>
        </p:nvGraphicFramePr>
        <p:xfrm>
          <a:off x="976348" y="1670241"/>
          <a:ext cx="4120353" cy="4948829"/>
        </p:xfrm>
        <a:graphic>
          <a:graphicData uri="http://schemas.openxmlformats.org/drawingml/2006/table">
            <a:tbl>
              <a:tblPr>
                <a:tableStyleId>{5C22544A-7EE6-4342-B048-85BDC9FD1C3A}</a:tableStyleId>
              </a:tblPr>
              <a:tblGrid>
                <a:gridCol w="3318610">
                  <a:extLst>
                    <a:ext uri="{9D8B030D-6E8A-4147-A177-3AD203B41FA5}">
                      <a16:colId xmlns:a16="http://schemas.microsoft.com/office/drawing/2014/main" val="3276554756"/>
                    </a:ext>
                  </a:extLst>
                </a:gridCol>
                <a:gridCol w="801743">
                  <a:extLst>
                    <a:ext uri="{9D8B030D-6E8A-4147-A177-3AD203B41FA5}">
                      <a16:colId xmlns:a16="http://schemas.microsoft.com/office/drawing/2014/main" val="729444009"/>
                    </a:ext>
                  </a:extLst>
                </a:gridCol>
              </a:tblGrid>
              <a:tr h="303343">
                <a:tc>
                  <a:txBody>
                    <a:bodyPr/>
                    <a:lstStyle/>
                    <a:p>
                      <a:pPr algn="l" fontAlgn="ctr"/>
                      <a:r>
                        <a:rPr lang="en-AU" sz="800" u="none" strike="noStrike">
                          <a:effectLst/>
                        </a:rPr>
                        <a:t>Revenue</a:t>
                      </a:r>
                      <a:endParaRPr lang="en-AU" sz="800" b="1" i="0" u="none" strike="noStrike">
                        <a:solidFill>
                          <a:srgbClr val="00B0F0"/>
                        </a:solidFill>
                        <a:effectLst/>
                        <a:latin typeface="Arial" panose="020B0604020202020204" pitchFamily="34" charset="0"/>
                      </a:endParaRPr>
                    </a:p>
                  </a:txBody>
                  <a:tcPr marL="7621" marR="7621" marT="7621" marB="0" anchor="ctr"/>
                </a:tc>
                <a:tc>
                  <a:txBody>
                    <a:bodyPr/>
                    <a:lstStyle/>
                    <a:p>
                      <a:pPr algn="ctr" fontAlgn="b"/>
                      <a:r>
                        <a:rPr lang="en-AU" sz="800" u="none" strike="noStrike">
                          <a:effectLst/>
                        </a:rPr>
                        <a:t>2022</a:t>
                      </a:r>
                      <a:br>
                        <a:rPr lang="en-AU" sz="800" u="none" strike="noStrike">
                          <a:effectLst/>
                        </a:rPr>
                      </a:br>
                      <a:r>
                        <a:rPr lang="en-AU" sz="800" u="none" strike="noStrike">
                          <a:effectLst/>
                        </a:rPr>
                        <a:t>$</a:t>
                      </a:r>
                      <a:endParaRPr lang="en-AU" sz="800" b="1" i="0" u="none" strike="noStrike">
                        <a:solidFill>
                          <a:srgbClr val="00B0F0"/>
                        </a:solidFill>
                        <a:effectLst/>
                        <a:latin typeface="Arial" panose="020B0604020202020204" pitchFamily="34" charset="0"/>
                      </a:endParaRPr>
                    </a:p>
                  </a:txBody>
                  <a:tcPr marL="7621" marR="7621" marT="7621" marB="0" anchor="b"/>
                </a:tc>
                <a:extLst>
                  <a:ext uri="{0D108BD9-81ED-4DB2-BD59-A6C34878D82A}">
                    <a16:rowId xmlns:a16="http://schemas.microsoft.com/office/drawing/2014/main" val="4189206163"/>
                  </a:ext>
                </a:extLst>
              </a:tr>
              <a:tr h="173339">
                <a:tc>
                  <a:txBody>
                    <a:bodyPr/>
                    <a:lstStyle/>
                    <a:p>
                      <a:pPr algn="l" fontAlgn="ctr"/>
                      <a:r>
                        <a:rPr lang="en-AU" sz="800" u="none" strike="noStrike">
                          <a:effectLst/>
                        </a:rPr>
                        <a:t>Rates</a:t>
                      </a:r>
                      <a:endParaRPr lang="en-AU" sz="800" b="0" i="0" u="none" strike="noStrike">
                        <a:solidFill>
                          <a:srgbClr val="000000"/>
                        </a:solidFill>
                        <a:effectLst/>
                        <a:latin typeface="Arial" panose="020B0604020202020204" pitchFamily="34" charset="0"/>
                      </a:endParaRPr>
                    </a:p>
                  </a:txBody>
                  <a:tcPr marL="7621" marR="7621" marT="7621" marB="0" anchor="ctr"/>
                </a:tc>
                <a:tc>
                  <a:txBody>
                    <a:bodyPr/>
                    <a:lstStyle/>
                    <a:p>
                      <a:pPr algn="r" fontAlgn="ctr"/>
                      <a:r>
                        <a:rPr lang="en-AU" sz="800" u="none" strike="noStrike">
                          <a:effectLst/>
                        </a:rPr>
                        <a:t>6,122,936</a:t>
                      </a:r>
                      <a:endParaRPr lang="en-AU" sz="800" b="0" i="0" u="none" strike="noStrike">
                        <a:solidFill>
                          <a:srgbClr val="000000"/>
                        </a:solidFill>
                        <a:effectLst/>
                        <a:latin typeface="Arial" panose="020B0604020202020204" pitchFamily="34" charset="0"/>
                      </a:endParaRPr>
                    </a:p>
                  </a:txBody>
                  <a:tcPr marL="7621" marR="7621" marT="7621" marB="0" anchor="ctr"/>
                </a:tc>
                <a:extLst>
                  <a:ext uri="{0D108BD9-81ED-4DB2-BD59-A6C34878D82A}">
                    <a16:rowId xmlns:a16="http://schemas.microsoft.com/office/drawing/2014/main" val="3342223246"/>
                  </a:ext>
                </a:extLst>
              </a:tr>
              <a:tr h="173339">
                <a:tc>
                  <a:txBody>
                    <a:bodyPr/>
                    <a:lstStyle/>
                    <a:p>
                      <a:pPr algn="l" fontAlgn="ctr"/>
                      <a:r>
                        <a:rPr lang="en-US" sz="800" u="none" strike="noStrike">
                          <a:effectLst/>
                        </a:rPr>
                        <a:t>Operating grants, subsidies and contributions</a:t>
                      </a:r>
                      <a:endParaRPr lang="en-US" sz="800" b="0" i="0" u="none" strike="noStrike">
                        <a:solidFill>
                          <a:srgbClr val="000000"/>
                        </a:solidFill>
                        <a:effectLst/>
                        <a:latin typeface="Arial" panose="020B0604020202020204" pitchFamily="34" charset="0"/>
                      </a:endParaRPr>
                    </a:p>
                  </a:txBody>
                  <a:tcPr marL="7621" marR="7621" marT="7621" marB="0" anchor="ctr"/>
                </a:tc>
                <a:tc>
                  <a:txBody>
                    <a:bodyPr/>
                    <a:lstStyle/>
                    <a:p>
                      <a:pPr algn="r" fontAlgn="ctr"/>
                      <a:r>
                        <a:rPr lang="en-AU" sz="800" u="none" strike="noStrike">
                          <a:effectLst/>
                        </a:rPr>
                        <a:t>5,333,239</a:t>
                      </a:r>
                      <a:endParaRPr lang="en-AU" sz="800" b="0" i="0" u="none" strike="noStrike">
                        <a:solidFill>
                          <a:srgbClr val="000000"/>
                        </a:solidFill>
                        <a:effectLst/>
                        <a:latin typeface="Arial" panose="020B0604020202020204" pitchFamily="34" charset="0"/>
                      </a:endParaRPr>
                    </a:p>
                  </a:txBody>
                  <a:tcPr marL="7621" marR="7621" marT="7621" marB="0" anchor="ctr"/>
                </a:tc>
                <a:extLst>
                  <a:ext uri="{0D108BD9-81ED-4DB2-BD59-A6C34878D82A}">
                    <a16:rowId xmlns:a16="http://schemas.microsoft.com/office/drawing/2014/main" val="1227745915"/>
                  </a:ext>
                </a:extLst>
              </a:tr>
              <a:tr h="173339">
                <a:tc>
                  <a:txBody>
                    <a:bodyPr/>
                    <a:lstStyle/>
                    <a:p>
                      <a:pPr algn="l" fontAlgn="ctr"/>
                      <a:r>
                        <a:rPr lang="en-AU" sz="800" u="none" strike="noStrike">
                          <a:effectLst/>
                        </a:rPr>
                        <a:t>Fees and charges</a:t>
                      </a:r>
                      <a:endParaRPr lang="en-AU" sz="800" b="0" i="0" u="none" strike="noStrike">
                        <a:solidFill>
                          <a:srgbClr val="000000"/>
                        </a:solidFill>
                        <a:effectLst/>
                        <a:latin typeface="Arial" panose="020B0604020202020204" pitchFamily="34" charset="0"/>
                      </a:endParaRPr>
                    </a:p>
                  </a:txBody>
                  <a:tcPr marL="7621" marR="7621" marT="7621" marB="0" anchor="ctr"/>
                </a:tc>
                <a:tc>
                  <a:txBody>
                    <a:bodyPr/>
                    <a:lstStyle/>
                    <a:p>
                      <a:pPr algn="r" fontAlgn="ctr"/>
                      <a:r>
                        <a:rPr lang="en-AU" sz="800" u="none" strike="noStrike">
                          <a:effectLst/>
                        </a:rPr>
                        <a:t>1,750,780</a:t>
                      </a:r>
                      <a:endParaRPr lang="en-AU" sz="800" b="0" i="0" u="none" strike="noStrike">
                        <a:solidFill>
                          <a:srgbClr val="000000"/>
                        </a:solidFill>
                        <a:effectLst/>
                        <a:latin typeface="Arial" panose="020B0604020202020204" pitchFamily="34" charset="0"/>
                      </a:endParaRPr>
                    </a:p>
                  </a:txBody>
                  <a:tcPr marL="7621" marR="7621" marT="7621" marB="0" anchor="ctr"/>
                </a:tc>
                <a:extLst>
                  <a:ext uri="{0D108BD9-81ED-4DB2-BD59-A6C34878D82A}">
                    <a16:rowId xmlns:a16="http://schemas.microsoft.com/office/drawing/2014/main" val="1153619491"/>
                  </a:ext>
                </a:extLst>
              </a:tr>
              <a:tr h="173339">
                <a:tc>
                  <a:txBody>
                    <a:bodyPr/>
                    <a:lstStyle/>
                    <a:p>
                      <a:pPr algn="l" fontAlgn="ctr"/>
                      <a:r>
                        <a:rPr lang="en-AU" sz="800" u="none" strike="noStrike">
                          <a:effectLst/>
                        </a:rPr>
                        <a:t>Interest earnings</a:t>
                      </a:r>
                      <a:endParaRPr lang="en-AU" sz="800" b="0" i="0" u="none" strike="noStrike">
                        <a:solidFill>
                          <a:srgbClr val="000000"/>
                        </a:solidFill>
                        <a:effectLst/>
                        <a:latin typeface="Arial" panose="020B0604020202020204" pitchFamily="34" charset="0"/>
                      </a:endParaRPr>
                    </a:p>
                  </a:txBody>
                  <a:tcPr marL="7621" marR="7621" marT="7621" marB="0" anchor="ctr"/>
                </a:tc>
                <a:tc>
                  <a:txBody>
                    <a:bodyPr/>
                    <a:lstStyle/>
                    <a:p>
                      <a:pPr algn="r" fontAlgn="ctr"/>
                      <a:r>
                        <a:rPr lang="en-AU" sz="800" u="none" strike="noStrike">
                          <a:effectLst/>
                        </a:rPr>
                        <a:t>80,288</a:t>
                      </a:r>
                      <a:endParaRPr lang="en-AU" sz="800" b="0" i="0" u="none" strike="noStrike">
                        <a:solidFill>
                          <a:srgbClr val="000000"/>
                        </a:solidFill>
                        <a:effectLst/>
                        <a:latin typeface="Arial" panose="020B0604020202020204" pitchFamily="34" charset="0"/>
                      </a:endParaRPr>
                    </a:p>
                  </a:txBody>
                  <a:tcPr marL="7621" marR="7621" marT="7621" marB="0" anchor="ctr"/>
                </a:tc>
                <a:extLst>
                  <a:ext uri="{0D108BD9-81ED-4DB2-BD59-A6C34878D82A}">
                    <a16:rowId xmlns:a16="http://schemas.microsoft.com/office/drawing/2014/main" val="1236745521"/>
                  </a:ext>
                </a:extLst>
              </a:tr>
              <a:tr h="173339">
                <a:tc>
                  <a:txBody>
                    <a:bodyPr/>
                    <a:lstStyle/>
                    <a:p>
                      <a:pPr algn="l" fontAlgn="ctr"/>
                      <a:r>
                        <a:rPr lang="en-AU" sz="800" u="none" strike="noStrike">
                          <a:effectLst/>
                        </a:rPr>
                        <a:t>Other revenue</a:t>
                      </a:r>
                      <a:endParaRPr lang="en-AU" sz="800" b="0" i="0" u="none" strike="noStrike">
                        <a:solidFill>
                          <a:srgbClr val="000000"/>
                        </a:solidFill>
                        <a:effectLst/>
                        <a:latin typeface="Arial" panose="020B0604020202020204" pitchFamily="34" charset="0"/>
                      </a:endParaRPr>
                    </a:p>
                  </a:txBody>
                  <a:tcPr marL="7621" marR="7621" marT="7621" marB="0" anchor="ctr"/>
                </a:tc>
                <a:tc>
                  <a:txBody>
                    <a:bodyPr/>
                    <a:lstStyle/>
                    <a:p>
                      <a:pPr algn="r" fontAlgn="ctr"/>
                      <a:r>
                        <a:rPr lang="en-AU" sz="800" u="none" strike="noStrike">
                          <a:effectLst/>
                        </a:rPr>
                        <a:t>16,835</a:t>
                      </a:r>
                      <a:endParaRPr lang="en-AU" sz="800" b="0" i="0" u="none" strike="noStrike">
                        <a:solidFill>
                          <a:srgbClr val="000000"/>
                        </a:solidFill>
                        <a:effectLst/>
                        <a:latin typeface="Arial" panose="020B0604020202020204" pitchFamily="34" charset="0"/>
                      </a:endParaRPr>
                    </a:p>
                  </a:txBody>
                  <a:tcPr marL="7621" marR="7621" marT="7621" marB="0" anchor="ctr"/>
                </a:tc>
                <a:extLst>
                  <a:ext uri="{0D108BD9-81ED-4DB2-BD59-A6C34878D82A}">
                    <a16:rowId xmlns:a16="http://schemas.microsoft.com/office/drawing/2014/main" val="618790966"/>
                  </a:ext>
                </a:extLst>
              </a:tr>
              <a:tr h="173339">
                <a:tc>
                  <a:txBody>
                    <a:bodyPr/>
                    <a:lstStyle/>
                    <a:p>
                      <a:pPr algn="l" fontAlgn="b"/>
                      <a:r>
                        <a:rPr lang="en-US" sz="800" u="none" strike="noStrike">
                          <a:effectLst/>
                        </a:rPr>
                        <a:t>Non-operating grants, subsidies and contributions</a:t>
                      </a:r>
                      <a:endParaRPr lang="en-US" sz="800" b="0" i="0" u="none" strike="noStrike">
                        <a:solidFill>
                          <a:srgbClr val="000000"/>
                        </a:solidFill>
                        <a:effectLst/>
                        <a:latin typeface="Arial" panose="020B0604020202020204" pitchFamily="34" charset="0"/>
                      </a:endParaRPr>
                    </a:p>
                  </a:txBody>
                  <a:tcPr marL="7621" marR="7621" marT="7621" marB="0" anchor="b"/>
                </a:tc>
                <a:tc>
                  <a:txBody>
                    <a:bodyPr/>
                    <a:lstStyle/>
                    <a:p>
                      <a:pPr algn="r" fontAlgn="ctr"/>
                      <a:r>
                        <a:rPr lang="en-AU" sz="800" u="none" strike="noStrike">
                          <a:effectLst/>
                        </a:rPr>
                        <a:t>4,892,961</a:t>
                      </a:r>
                      <a:endParaRPr lang="en-AU" sz="800" b="0" i="0" u="none" strike="noStrike">
                        <a:solidFill>
                          <a:srgbClr val="000000"/>
                        </a:solidFill>
                        <a:effectLst/>
                        <a:latin typeface="Arial" panose="020B0604020202020204" pitchFamily="34" charset="0"/>
                      </a:endParaRPr>
                    </a:p>
                  </a:txBody>
                  <a:tcPr marL="7621" marR="7621" marT="7621" marB="0" anchor="ctr"/>
                </a:tc>
                <a:extLst>
                  <a:ext uri="{0D108BD9-81ED-4DB2-BD59-A6C34878D82A}">
                    <a16:rowId xmlns:a16="http://schemas.microsoft.com/office/drawing/2014/main" val="3270740693"/>
                  </a:ext>
                </a:extLst>
              </a:tr>
              <a:tr h="173339">
                <a:tc>
                  <a:txBody>
                    <a:bodyPr/>
                    <a:lstStyle/>
                    <a:p>
                      <a:pPr algn="l" fontAlgn="b"/>
                      <a:r>
                        <a:rPr lang="en-AU" sz="800" u="none" strike="noStrike">
                          <a:effectLst/>
                        </a:rPr>
                        <a:t>Profit on asset disposals</a:t>
                      </a:r>
                      <a:endParaRPr lang="en-AU" sz="800" b="0" i="0" u="none" strike="noStrike">
                        <a:solidFill>
                          <a:srgbClr val="000000"/>
                        </a:solidFill>
                        <a:effectLst/>
                        <a:latin typeface="Arial" panose="020B0604020202020204" pitchFamily="34" charset="0"/>
                      </a:endParaRPr>
                    </a:p>
                  </a:txBody>
                  <a:tcPr marL="7621" marR="7621" marT="7621" marB="0" anchor="b"/>
                </a:tc>
                <a:tc>
                  <a:txBody>
                    <a:bodyPr/>
                    <a:lstStyle/>
                    <a:p>
                      <a:pPr algn="r" fontAlgn="ctr"/>
                      <a:r>
                        <a:rPr lang="en-AU" sz="800" u="none" strike="noStrike">
                          <a:effectLst/>
                        </a:rPr>
                        <a:t>130,482</a:t>
                      </a:r>
                      <a:endParaRPr lang="en-AU" sz="800" b="0" i="0" u="none" strike="noStrike">
                        <a:solidFill>
                          <a:srgbClr val="000000"/>
                        </a:solidFill>
                        <a:effectLst/>
                        <a:latin typeface="Arial" panose="020B0604020202020204" pitchFamily="34" charset="0"/>
                      </a:endParaRPr>
                    </a:p>
                  </a:txBody>
                  <a:tcPr marL="7621" marR="7621" marT="7621" marB="0" anchor="ctr"/>
                </a:tc>
                <a:extLst>
                  <a:ext uri="{0D108BD9-81ED-4DB2-BD59-A6C34878D82A}">
                    <a16:rowId xmlns:a16="http://schemas.microsoft.com/office/drawing/2014/main" val="1142624774"/>
                  </a:ext>
                </a:extLst>
              </a:tr>
              <a:tr h="173339">
                <a:tc>
                  <a:txBody>
                    <a:bodyPr/>
                    <a:lstStyle/>
                    <a:p>
                      <a:pPr algn="l" fontAlgn="ctr"/>
                      <a:endParaRPr lang="en-AU" sz="800" b="0" i="0" u="none" strike="noStrike">
                        <a:solidFill>
                          <a:srgbClr val="000000"/>
                        </a:solidFill>
                        <a:effectLst/>
                        <a:latin typeface="Arial" panose="020B0604020202020204" pitchFamily="34" charset="0"/>
                      </a:endParaRPr>
                    </a:p>
                  </a:txBody>
                  <a:tcPr marL="7621" marR="7621" marT="7621" marB="0" anchor="ctr"/>
                </a:tc>
                <a:tc>
                  <a:txBody>
                    <a:bodyPr/>
                    <a:lstStyle/>
                    <a:p>
                      <a:pPr algn="r" fontAlgn="ctr"/>
                      <a:r>
                        <a:rPr lang="en-AU" sz="800" u="none" strike="noStrike">
                          <a:effectLst/>
                        </a:rPr>
                        <a:t>18,327,521</a:t>
                      </a:r>
                      <a:endParaRPr lang="en-AU" sz="800" b="1" i="0" u="none" strike="noStrike">
                        <a:solidFill>
                          <a:srgbClr val="000000"/>
                        </a:solidFill>
                        <a:effectLst/>
                        <a:latin typeface="Arial" panose="020B0604020202020204" pitchFamily="34" charset="0"/>
                      </a:endParaRPr>
                    </a:p>
                  </a:txBody>
                  <a:tcPr marL="7621" marR="7621" marT="7621" marB="0" anchor="ctr"/>
                </a:tc>
                <a:extLst>
                  <a:ext uri="{0D108BD9-81ED-4DB2-BD59-A6C34878D82A}">
                    <a16:rowId xmlns:a16="http://schemas.microsoft.com/office/drawing/2014/main" val="2390082714"/>
                  </a:ext>
                </a:extLst>
              </a:tr>
              <a:tr h="173339">
                <a:tc>
                  <a:txBody>
                    <a:bodyPr/>
                    <a:lstStyle/>
                    <a:p>
                      <a:pPr algn="l" fontAlgn="ctr"/>
                      <a:endParaRPr lang="en-AU" sz="800" b="0" i="0" u="none" strike="noStrike">
                        <a:solidFill>
                          <a:srgbClr val="000000"/>
                        </a:solidFill>
                        <a:effectLst/>
                        <a:latin typeface="Arial" panose="020B0604020202020204" pitchFamily="34" charset="0"/>
                      </a:endParaRPr>
                    </a:p>
                  </a:txBody>
                  <a:tcPr marL="7621" marR="7621" marT="7621" marB="0" anchor="ctr"/>
                </a:tc>
                <a:tc>
                  <a:txBody>
                    <a:bodyPr/>
                    <a:lstStyle/>
                    <a:p>
                      <a:pPr algn="l" fontAlgn="b"/>
                      <a:endParaRPr lang="en-AU" sz="900" b="0" i="0" u="none" strike="noStrike">
                        <a:solidFill>
                          <a:srgbClr val="000000"/>
                        </a:solidFill>
                        <a:effectLst/>
                        <a:latin typeface="Calibri" panose="020F0502020204030204" pitchFamily="34" charset="0"/>
                      </a:endParaRPr>
                    </a:p>
                  </a:txBody>
                  <a:tcPr marL="7621" marR="7621" marT="7621" marB="0" anchor="b"/>
                </a:tc>
                <a:extLst>
                  <a:ext uri="{0D108BD9-81ED-4DB2-BD59-A6C34878D82A}">
                    <a16:rowId xmlns:a16="http://schemas.microsoft.com/office/drawing/2014/main" val="1570472599"/>
                  </a:ext>
                </a:extLst>
              </a:tr>
              <a:tr h="303343">
                <a:tc>
                  <a:txBody>
                    <a:bodyPr/>
                    <a:lstStyle/>
                    <a:p>
                      <a:pPr algn="l" fontAlgn="ctr"/>
                      <a:r>
                        <a:rPr lang="en-AU" sz="800" u="none" strike="noStrike">
                          <a:effectLst/>
                        </a:rPr>
                        <a:t>Expenses</a:t>
                      </a:r>
                      <a:endParaRPr lang="en-AU" sz="800" b="1" i="0" u="none" strike="noStrike">
                        <a:solidFill>
                          <a:srgbClr val="00B0F0"/>
                        </a:solidFill>
                        <a:effectLst/>
                        <a:latin typeface="Arial" panose="020B0604020202020204" pitchFamily="34" charset="0"/>
                      </a:endParaRPr>
                    </a:p>
                  </a:txBody>
                  <a:tcPr marL="7621" marR="7621" marT="7621" marB="0" anchor="ctr"/>
                </a:tc>
                <a:tc>
                  <a:txBody>
                    <a:bodyPr/>
                    <a:lstStyle/>
                    <a:p>
                      <a:pPr algn="ctr" fontAlgn="b"/>
                      <a:r>
                        <a:rPr lang="en-AU" sz="800" u="none" strike="noStrike">
                          <a:effectLst/>
                        </a:rPr>
                        <a:t>2022</a:t>
                      </a:r>
                      <a:br>
                        <a:rPr lang="en-AU" sz="800" u="none" strike="noStrike">
                          <a:effectLst/>
                        </a:rPr>
                      </a:br>
                      <a:r>
                        <a:rPr lang="en-AU" sz="800" u="none" strike="noStrike">
                          <a:effectLst/>
                        </a:rPr>
                        <a:t>$</a:t>
                      </a:r>
                      <a:endParaRPr lang="en-AU" sz="800" b="1" i="0" u="none" strike="noStrike">
                        <a:solidFill>
                          <a:srgbClr val="00B0F0"/>
                        </a:solidFill>
                        <a:effectLst/>
                        <a:latin typeface="Arial" panose="020B0604020202020204" pitchFamily="34" charset="0"/>
                      </a:endParaRPr>
                    </a:p>
                  </a:txBody>
                  <a:tcPr marL="7621" marR="7621" marT="7621" marB="0" anchor="b"/>
                </a:tc>
                <a:extLst>
                  <a:ext uri="{0D108BD9-81ED-4DB2-BD59-A6C34878D82A}">
                    <a16:rowId xmlns:a16="http://schemas.microsoft.com/office/drawing/2014/main" val="2149026139"/>
                  </a:ext>
                </a:extLst>
              </a:tr>
              <a:tr h="173339">
                <a:tc>
                  <a:txBody>
                    <a:bodyPr/>
                    <a:lstStyle/>
                    <a:p>
                      <a:pPr algn="l" fontAlgn="ctr"/>
                      <a:r>
                        <a:rPr lang="en-AU" sz="800" u="none" strike="noStrike">
                          <a:effectLst/>
                        </a:rPr>
                        <a:t>Employee costs</a:t>
                      </a:r>
                      <a:endParaRPr lang="en-AU" sz="800" b="0" i="0" u="none" strike="noStrike">
                        <a:solidFill>
                          <a:srgbClr val="000000"/>
                        </a:solidFill>
                        <a:effectLst/>
                        <a:latin typeface="Arial" panose="020B0604020202020204" pitchFamily="34" charset="0"/>
                      </a:endParaRPr>
                    </a:p>
                  </a:txBody>
                  <a:tcPr marL="7621" marR="7621" marT="7621" marB="0" anchor="ctr"/>
                </a:tc>
                <a:tc>
                  <a:txBody>
                    <a:bodyPr/>
                    <a:lstStyle/>
                    <a:p>
                      <a:pPr algn="r" fontAlgn="ctr"/>
                      <a:r>
                        <a:rPr lang="en-AU" sz="800" u="none" strike="noStrike">
                          <a:effectLst/>
                        </a:rPr>
                        <a:t>(5,701,415)</a:t>
                      </a:r>
                      <a:endParaRPr lang="en-AU" sz="800" b="0" i="0" u="none" strike="noStrike">
                        <a:solidFill>
                          <a:srgbClr val="000000"/>
                        </a:solidFill>
                        <a:effectLst/>
                        <a:latin typeface="Arial" panose="020B0604020202020204" pitchFamily="34" charset="0"/>
                      </a:endParaRPr>
                    </a:p>
                  </a:txBody>
                  <a:tcPr marL="7621" marR="7621" marT="7621" marB="0" anchor="ctr"/>
                </a:tc>
                <a:extLst>
                  <a:ext uri="{0D108BD9-81ED-4DB2-BD59-A6C34878D82A}">
                    <a16:rowId xmlns:a16="http://schemas.microsoft.com/office/drawing/2014/main" val="745921408"/>
                  </a:ext>
                </a:extLst>
              </a:tr>
              <a:tr h="173339">
                <a:tc>
                  <a:txBody>
                    <a:bodyPr/>
                    <a:lstStyle/>
                    <a:p>
                      <a:pPr algn="l" fontAlgn="ctr"/>
                      <a:r>
                        <a:rPr lang="en-AU" sz="800" u="none" strike="noStrike">
                          <a:effectLst/>
                        </a:rPr>
                        <a:t>Materials and contracts</a:t>
                      </a:r>
                      <a:endParaRPr lang="en-AU" sz="800" b="0" i="0" u="none" strike="noStrike">
                        <a:solidFill>
                          <a:srgbClr val="000000"/>
                        </a:solidFill>
                        <a:effectLst/>
                        <a:latin typeface="Arial" panose="020B0604020202020204" pitchFamily="34" charset="0"/>
                      </a:endParaRPr>
                    </a:p>
                  </a:txBody>
                  <a:tcPr marL="7621" marR="7621" marT="7621" marB="0" anchor="ctr"/>
                </a:tc>
                <a:tc>
                  <a:txBody>
                    <a:bodyPr/>
                    <a:lstStyle/>
                    <a:p>
                      <a:pPr algn="r" fontAlgn="ctr"/>
                      <a:r>
                        <a:rPr lang="en-AU" sz="800" u="none" strike="noStrike">
                          <a:effectLst/>
                        </a:rPr>
                        <a:t>(3,036,481)</a:t>
                      </a:r>
                      <a:endParaRPr lang="en-AU" sz="800" b="0" i="0" u="none" strike="noStrike">
                        <a:solidFill>
                          <a:srgbClr val="000000"/>
                        </a:solidFill>
                        <a:effectLst/>
                        <a:latin typeface="Arial" panose="020B0604020202020204" pitchFamily="34" charset="0"/>
                      </a:endParaRPr>
                    </a:p>
                  </a:txBody>
                  <a:tcPr marL="7621" marR="7621" marT="7621" marB="0" anchor="ctr"/>
                </a:tc>
                <a:extLst>
                  <a:ext uri="{0D108BD9-81ED-4DB2-BD59-A6C34878D82A}">
                    <a16:rowId xmlns:a16="http://schemas.microsoft.com/office/drawing/2014/main" val="3584218766"/>
                  </a:ext>
                </a:extLst>
              </a:tr>
              <a:tr h="173339">
                <a:tc>
                  <a:txBody>
                    <a:bodyPr/>
                    <a:lstStyle/>
                    <a:p>
                      <a:pPr algn="l" fontAlgn="ctr"/>
                      <a:r>
                        <a:rPr lang="en-AU" sz="800" u="none" strike="noStrike">
                          <a:effectLst/>
                        </a:rPr>
                        <a:t>Utility charges</a:t>
                      </a:r>
                      <a:endParaRPr lang="en-AU" sz="800" b="0" i="0" u="none" strike="noStrike">
                        <a:solidFill>
                          <a:srgbClr val="000000"/>
                        </a:solidFill>
                        <a:effectLst/>
                        <a:latin typeface="Arial" panose="020B0604020202020204" pitchFamily="34" charset="0"/>
                      </a:endParaRPr>
                    </a:p>
                  </a:txBody>
                  <a:tcPr marL="7621" marR="7621" marT="7621" marB="0" anchor="ctr"/>
                </a:tc>
                <a:tc>
                  <a:txBody>
                    <a:bodyPr/>
                    <a:lstStyle/>
                    <a:p>
                      <a:pPr algn="r" fontAlgn="ctr"/>
                      <a:r>
                        <a:rPr lang="en-AU" sz="800" u="none" strike="noStrike">
                          <a:effectLst/>
                        </a:rPr>
                        <a:t>(402,382)</a:t>
                      </a:r>
                      <a:endParaRPr lang="en-AU" sz="800" b="0" i="0" u="none" strike="noStrike">
                        <a:solidFill>
                          <a:srgbClr val="000000"/>
                        </a:solidFill>
                        <a:effectLst/>
                        <a:latin typeface="Arial" panose="020B0604020202020204" pitchFamily="34" charset="0"/>
                      </a:endParaRPr>
                    </a:p>
                  </a:txBody>
                  <a:tcPr marL="7621" marR="7621" marT="7621" marB="0" anchor="ctr"/>
                </a:tc>
                <a:extLst>
                  <a:ext uri="{0D108BD9-81ED-4DB2-BD59-A6C34878D82A}">
                    <a16:rowId xmlns:a16="http://schemas.microsoft.com/office/drawing/2014/main" val="3133140097"/>
                  </a:ext>
                </a:extLst>
              </a:tr>
              <a:tr h="173339">
                <a:tc>
                  <a:txBody>
                    <a:bodyPr/>
                    <a:lstStyle/>
                    <a:p>
                      <a:pPr algn="l" fontAlgn="ctr"/>
                      <a:r>
                        <a:rPr lang="en-AU" sz="800" u="none" strike="noStrike">
                          <a:effectLst/>
                        </a:rPr>
                        <a:t>Depreciation on non-current assets</a:t>
                      </a:r>
                      <a:endParaRPr lang="en-AU" sz="800" b="0" i="0" u="none" strike="noStrike">
                        <a:solidFill>
                          <a:srgbClr val="000000"/>
                        </a:solidFill>
                        <a:effectLst/>
                        <a:latin typeface="Arial" panose="020B0604020202020204" pitchFamily="34" charset="0"/>
                      </a:endParaRPr>
                    </a:p>
                  </a:txBody>
                  <a:tcPr marL="7621" marR="7621" marT="7621" marB="0" anchor="ctr"/>
                </a:tc>
                <a:tc>
                  <a:txBody>
                    <a:bodyPr/>
                    <a:lstStyle/>
                    <a:p>
                      <a:pPr algn="r" fontAlgn="ctr"/>
                      <a:r>
                        <a:rPr lang="en-AU" sz="800" u="none" strike="noStrike">
                          <a:effectLst/>
                        </a:rPr>
                        <a:t>(5,711,771)</a:t>
                      </a:r>
                      <a:endParaRPr lang="en-AU" sz="800" b="0" i="0" u="none" strike="noStrike">
                        <a:solidFill>
                          <a:srgbClr val="000000"/>
                        </a:solidFill>
                        <a:effectLst/>
                        <a:latin typeface="Arial" panose="020B0604020202020204" pitchFamily="34" charset="0"/>
                      </a:endParaRPr>
                    </a:p>
                  </a:txBody>
                  <a:tcPr marL="7621" marR="7621" marT="7621" marB="0" anchor="ctr"/>
                </a:tc>
                <a:extLst>
                  <a:ext uri="{0D108BD9-81ED-4DB2-BD59-A6C34878D82A}">
                    <a16:rowId xmlns:a16="http://schemas.microsoft.com/office/drawing/2014/main" val="4290681025"/>
                  </a:ext>
                </a:extLst>
              </a:tr>
              <a:tr h="173339">
                <a:tc>
                  <a:txBody>
                    <a:bodyPr/>
                    <a:lstStyle/>
                    <a:p>
                      <a:pPr algn="l" fontAlgn="ctr"/>
                      <a:r>
                        <a:rPr lang="en-AU" sz="800" u="none" strike="noStrike">
                          <a:effectLst/>
                        </a:rPr>
                        <a:t>Amortisation </a:t>
                      </a:r>
                      <a:endParaRPr lang="en-AU" sz="800" b="0" i="0" u="none" strike="noStrike">
                        <a:solidFill>
                          <a:srgbClr val="000000"/>
                        </a:solidFill>
                        <a:effectLst/>
                        <a:latin typeface="Arial" panose="020B0604020202020204" pitchFamily="34" charset="0"/>
                      </a:endParaRPr>
                    </a:p>
                  </a:txBody>
                  <a:tcPr marL="7621" marR="7621" marT="7621" marB="0" anchor="ctr"/>
                </a:tc>
                <a:tc>
                  <a:txBody>
                    <a:bodyPr/>
                    <a:lstStyle/>
                    <a:p>
                      <a:pPr algn="r" fontAlgn="ctr"/>
                      <a:r>
                        <a:rPr lang="en-AU" sz="800" u="none" strike="noStrike">
                          <a:effectLst/>
                        </a:rPr>
                        <a:t>(530,249)</a:t>
                      </a:r>
                      <a:endParaRPr lang="en-AU" sz="800" b="0" i="0" u="none" strike="noStrike">
                        <a:solidFill>
                          <a:srgbClr val="000000"/>
                        </a:solidFill>
                        <a:effectLst/>
                        <a:latin typeface="Arial" panose="020B0604020202020204" pitchFamily="34" charset="0"/>
                      </a:endParaRPr>
                    </a:p>
                  </a:txBody>
                  <a:tcPr marL="7621" marR="7621" marT="7621" marB="0" anchor="ctr"/>
                </a:tc>
                <a:extLst>
                  <a:ext uri="{0D108BD9-81ED-4DB2-BD59-A6C34878D82A}">
                    <a16:rowId xmlns:a16="http://schemas.microsoft.com/office/drawing/2014/main" val="1159713904"/>
                  </a:ext>
                </a:extLst>
              </a:tr>
              <a:tr h="173339">
                <a:tc>
                  <a:txBody>
                    <a:bodyPr/>
                    <a:lstStyle/>
                    <a:p>
                      <a:pPr algn="l" fontAlgn="ctr"/>
                      <a:r>
                        <a:rPr lang="en-AU" sz="800" u="none" strike="noStrike">
                          <a:effectLst/>
                        </a:rPr>
                        <a:t>Interest expenses</a:t>
                      </a:r>
                      <a:endParaRPr lang="en-AU" sz="800" b="0" i="0" u="none" strike="noStrike">
                        <a:solidFill>
                          <a:srgbClr val="000000"/>
                        </a:solidFill>
                        <a:effectLst/>
                        <a:latin typeface="Arial" panose="020B0604020202020204" pitchFamily="34" charset="0"/>
                      </a:endParaRPr>
                    </a:p>
                  </a:txBody>
                  <a:tcPr marL="7621" marR="7621" marT="7621" marB="0" anchor="ctr"/>
                </a:tc>
                <a:tc>
                  <a:txBody>
                    <a:bodyPr/>
                    <a:lstStyle/>
                    <a:p>
                      <a:pPr algn="r" fontAlgn="ctr"/>
                      <a:r>
                        <a:rPr lang="en-AU" sz="800" u="none" strike="noStrike">
                          <a:effectLst/>
                        </a:rPr>
                        <a:t>(11,494)</a:t>
                      </a:r>
                      <a:endParaRPr lang="en-AU" sz="800" b="0" i="0" u="none" strike="noStrike">
                        <a:solidFill>
                          <a:srgbClr val="000000"/>
                        </a:solidFill>
                        <a:effectLst/>
                        <a:latin typeface="Arial" panose="020B0604020202020204" pitchFamily="34" charset="0"/>
                      </a:endParaRPr>
                    </a:p>
                  </a:txBody>
                  <a:tcPr marL="7621" marR="7621" marT="7621" marB="0" anchor="ctr"/>
                </a:tc>
                <a:extLst>
                  <a:ext uri="{0D108BD9-81ED-4DB2-BD59-A6C34878D82A}">
                    <a16:rowId xmlns:a16="http://schemas.microsoft.com/office/drawing/2014/main" val="4086352655"/>
                  </a:ext>
                </a:extLst>
              </a:tr>
              <a:tr h="173339">
                <a:tc>
                  <a:txBody>
                    <a:bodyPr/>
                    <a:lstStyle/>
                    <a:p>
                      <a:pPr algn="l" fontAlgn="ctr"/>
                      <a:r>
                        <a:rPr lang="en-AU" sz="800" u="none" strike="noStrike">
                          <a:effectLst/>
                        </a:rPr>
                        <a:t>Insurance expenses</a:t>
                      </a:r>
                      <a:endParaRPr lang="en-AU" sz="800" b="0" i="0" u="none" strike="noStrike">
                        <a:solidFill>
                          <a:srgbClr val="000000"/>
                        </a:solidFill>
                        <a:effectLst/>
                        <a:latin typeface="Arial" panose="020B0604020202020204" pitchFamily="34" charset="0"/>
                      </a:endParaRPr>
                    </a:p>
                  </a:txBody>
                  <a:tcPr marL="7621" marR="7621" marT="7621" marB="0" anchor="ctr"/>
                </a:tc>
                <a:tc>
                  <a:txBody>
                    <a:bodyPr/>
                    <a:lstStyle/>
                    <a:p>
                      <a:pPr algn="r" fontAlgn="ctr"/>
                      <a:r>
                        <a:rPr lang="en-AU" sz="800" u="none" strike="noStrike">
                          <a:effectLst/>
                        </a:rPr>
                        <a:t>(377,200)</a:t>
                      </a:r>
                      <a:endParaRPr lang="en-AU" sz="800" b="0" i="0" u="none" strike="noStrike">
                        <a:solidFill>
                          <a:srgbClr val="000000"/>
                        </a:solidFill>
                        <a:effectLst/>
                        <a:latin typeface="Arial" panose="020B0604020202020204" pitchFamily="34" charset="0"/>
                      </a:endParaRPr>
                    </a:p>
                  </a:txBody>
                  <a:tcPr marL="7621" marR="7621" marT="7621" marB="0" anchor="ctr"/>
                </a:tc>
                <a:extLst>
                  <a:ext uri="{0D108BD9-81ED-4DB2-BD59-A6C34878D82A}">
                    <a16:rowId xmlns:a16="http://schemas.microsoft.com/office/drawing/2014/main" val="1658192062"/>
                  </a:ext>
                </a:extLst>
              </a:tr>
              <a:tr h="173339">
                <a:tc>
                  <a:txBody>
                    <a:bodyPr/>
                    <a:lstStyle/>
                    <a:p>
                      <a:pPr algn="l" fontAlgn="ctr"/>
                      <a:r>
                        <a:rPr lang="en-AU" sz="800" u="none" strike="noStrike">
                          <a:effectLst/>
                        </a:rPr>
                        <a:t>Other expenditure</a:t>
                      </a:r>
                      <a:endParaRPr lang="en-AU" sz="800" b="0" i="0" u="none" strike="noStrike">
                        <a:solidFill>
                          <a:srgbClr val="000000"/>
                        </a:solidFill>
                        <a:effectLst/>
                        <a:latin typeface="Arial" panose="020B0604020202020204" pitchFamily="34" charset="0"/>
                      </a:endParaRPr>
                    </a:p>
                  </a:txBody>
                  <a:tcPr marL="7621" marR="7621" marT="7621" marB="0" anchor="ctr"/>
                </a:tc>
                <a:tc>
                  <a:txBody>
                    <a:bodyPr/>
                    <a:lstStyle/>
                    <a:p>
                      <a:pPr algn="r" fontAlgn="ctr"/>
                      <a:r>
                        <a:rPr lang="en-AU" sz="800" u="none" strike="noStrike">
                          <a:effectLst/>
                        </a:rPr>
                        <a:t>(235,470)</a:t>
                      </a:r>
                      <a:endParaRPr lang="en-AU" sz="800" b="0" i="0" u="none" strike="noStrike">
                        <a:solidFill>
                          <a:srgbClr val="000000"/>
                        </a:solidFill>
                        <a:effectLst/>
                        <a:latin typeface="Arial" panose="020B0604020202020204" pitchFamily="34" charset="0"/>
                      </a:endParaRPr>
                    </a:p>
                  </a:txBody>
                  <a:tcPr marL="7621" marR="7621" marT="7621" marB="0" anchor="ctr"/>
                </a:tc>
                <a:extLst>
                  <a:ext uri="{0D108BD9-81ED-4DB2-BD59-A6C34878D82A}">
                    <a16:rowId xmlns:a16="http://schemas.microsoft.com/office/drawing/2014/main" val="3454653811"/>
                  </a:ext>
                </a:extLst>
              </a:tr>
              <a:tr h="173339">
                <a:tc>
                  <a:txBody>
                    <a:bodyPr/>
                    <a:lstStyle/>
                    <a:p>
                      <a:pPr algn="l" fontAlgn="b"/>
                      <a:r>
                        <a:rPr lang="en-AU" sz="800" u="none" strike="noStrike">
                          <a:effectLst/>
                        </a:rPr>
                        <a:t>(Loss) on asset disposals</a:t>
                      </a:r>
                      <a:endParaRPr lang="en-AU" sz="800" b="0" i="0" u="none" strike="noStrike">
                        <a:solidFill>
                          <a:srgbClr val="000000"/>
                        </a:solidFill>
                        <a:effectLst/>
                        <a:latin typeface="Arial" panose="020B0604020202020204" pitchFamily="34" charset="0"/>
                      </a:endParaRPr>
                    </a:p>
                  </a:txBody>
                  <a:tcPr marL="7621" marR="7621" marT="7621" marB="0" anchor="b"/>
                </a:tc>
                <a:tc>
                  <a:txBody>
                    <a:bodyPr/>
                    <a:lstStyle/>
                    <a:p>
                      <a:pPr algn="r" fontAlgn="ctr"/>
                      <a:r>
                        <a:rPr lang="en-AU" sz="800" u="none" strike="noStrike">
                          <a:effectLst/>
                        </a:rPr>
                        <a:t>(1,407,197)</a:t>
                      </a:r>
                      <a:endParaRPr lang="en-AU" sz="800" b="0" i="0" u="none" strike="noStrike">
                        <a:solidFill>
                          <a:srgbClr val="000000"/>
                        </a:solidFill>
                        <a:effectLst/>
                        <a:latin typeface="Arial" panose="020B0604020202020204" pitchFamily="34" charset="0"/>
                      </a:endParaRPr>
                    </a:p>
                  </a:txBody>
                  <a:tcPr marL="7621" marR="7621" marT="7621" marB="0" anchor="ctr"/>
                </a:tc>
                <a:extLst>
                  <a:ext uri="{0D108BD9-81ED-4DB2-BD59-A6C34878D82A}">
                    <a16:rowId xmlns:a16="http://schemas.microsoft.com/office/drawing/2014/main" val="4219219104"/>
                  </a:ext>
                </a:extLst>
              </a:tr>
              <a:tr h="173339">
                <a:tc>
                  <a:txBody>
                    <a:bodyPr/>
                    <a:lstStyle/>
                    <a:p>
                      <a:pPr algn="l" fontAlgn="ctr"/>
                      <a:endParaRPr lang="en-AU" sz="800" b="0" i="0" u="none" strike="noStrike">
                        <a:solidFill>
                          <a:srgbClr val="000000"/>
                        </a:solidFill>
                        <a:effectLst/>
                        <a:latin typeface="Arial" panose="020B0604020202020204" pitchFamily="34" charset="0"/>
                      </a:endParaRPr>
                    </a:p>
                  </a:txBody>
                  <a:tcPr marL="7621" marR="7621" marT="7621" marB="0" anchor="ctr"/>
                </a:tc>
                <a:tc>
                  <a:txBody>
                    <a:bodyPr/>
                    <a:lstStyle/>
                    <a:p>
                      <a:pPr algn="r" fontAlgn="ctr"/>
                      <a:r>
                        <a:rPr lang="en-AU" sz="800" u="none" strike="noStrike">
                          <a:effectLst/>
                        </a:rPr>
                        <a:t>(17,413,659)</a:t>
                      </a:r>
                      <a:endParaRPr lang="en-AU" sz="800" b="1" i="0" u="none" strike="noStrike">
                        <a:solidFill>
                          <a:srgbClr val="000000"/>
                        </a:solidFill>
                        <a:effectLst/>
                        <a:latin typeface="Arial" panose="020B0604020202020204" pitchFamily="34" charset="0"/>
                      </a:endParaRPr>
                    </a:p>
                  </a:txBody>
                  <a:tcPr marL="7621" marR="7621" marT="7621" marB="0" anchor="ctr"/>
                </a:tc>
                <a:extLst>
                  <a:ext uri="{0D108BD9-81ED-4DB2-BD59-A6C34878D82A}">
                    <a16:rowId xmlns:a16="http://schemas.microsoft.com/office/drawing/2014/main" val="4090819802"/>
                  </a:ext>
                </a:extLst>
              </a:tr>
              <a:tr h="173339">
                <a:tc>
                  <a:txBody>
                    <a:bodyPr/>
                    <a:lstStyle/>
                    <a:p>
                      <a:pPr algn="l" fontAlgn="b"/>
                      <a:r>
                        <a:rPr lang="en-US" sz="800" u="none" strike="noStrike">
                          <a:effectLst/>
                        </a:rPr>
                        <a:t>Net result for the period</a:t>
                      </a:r>
                      <a:endParaRPr lang="en-US" sz="800" b="1" i="0" u="none" strike="noStrike">
                        <a:solidFill>
                          <a:srgbClr val="00B0F0"/>
                        </a:solidFill>
                        <a:effectLst/>
                        <a:latin typeface="Arial" panose="020B0604020202020204" pitchFamily="34" charset="0"/>
                      </a:endParaRPr>
                    </a:p>
                  </a:txBody>
                  <a:tcPr marL="7621" marR="7621" marT="7621" marB="0" anchor="b"/>
                </a:tc>
                <a:tc>
                  <a:txBody>
                    <a:bodyPr/>
                    <a:lstStyle/>
                    <a:p>
                      <a:pPr algn="r" fontAlgn="ctr"/>
                      <a:r>
                        <a:rPr lang="en-AU" sz="800" u="none" strike="noStrike">
                          <a:effectLst/>
                        </a:rPr>
                        <a:t>913,862</a:t>
                      </a:r>
                      <a:endParaRPr lang="en-AU" sz="800" b="1" i="0" u="none" strike="noStrike">
                        <a:solidFill>
                          <a:srgbClr val="000000"/>
                        </a:solidFill>
                        <a:effectLst/>
                        <a:latin typeface="Arial" panose="020B0604020202020204" pitchFamily="34" charset="0"/>
                      </a:endParaRPr>
                    </a:p>
                  </a:txBody>
                  <a:tcPr marL="7621" marR="7621" marT="7621" marB="0" anchor="ctr"/>
                </a:tc>
                <a:extLst>
                  <a:ext uri="{0D108BD9-81ED-4DB2-BD59-A6C34878D82A}">
                    <a16:rowId xmlns:a16="http://schemas.microsoft.com/office/drawing/2014/main" val="3888600629"/>
                  </a:ext>
                </a:extLst>
              </a:tr>
              <a:tr h="173339">
                <a:tc>
                  <a:txBody>
                    <a:bodyPr/>
                    <a:lstStyle/>
                    <a:p>
                      <a:pPr algn="l" fontAlgn="b"/>
                      <a:r>
                        <a:rPr lang="en-AU" sz="800" u="none" strike="noStrike">
                          <a:effectLst/>
                        </a:rPr>
                        <a:t>Other comprehensive income</a:t>
                      </a:r>
                      <a:endParaRPr lang="en-AU" sz="800" b="1" i="0" u="none" strike="noStrike">
                        <a:solidFill>
                          <a:srgbClr val="00B0F0"/>
                        </a:solidFill>
                        <a:effectLst/>
                        <a:latin typeface="Arial" panose="020B0604020202020204" pitchFamily="34" charset="0"/>
                      </a:endParaRPr>
                    </a:p>
                  </a:txBody>
                  <a:tcPr marL="7621" marR="7621" marT="7621" marB="0" anchor="b"/>
                </a:tc>
                <a:tc>
                  <a:txBody>
                    <a:bodyPr/>
                    <a:lstStyle/>
                    <a:p>
                      <a:pPr algn="l" fontAlgn="b"/>
                      <a:endParaRPr lang="en-AU" sz="900" b="0" i="0" u="none" strike="noStrike">
                        <a:solidFill>
                          <a:srgbClr val="000000"/>
                        </a:solidFill>
                        <a:effectLst/>
                        <a:latin typeface="Calibri" panose="020F0502020204030204" pitchFamily="34" charset="0"/>
                      </a:endParaRPr>
                    </a:p>
                  </a:txBody>
                  <a:tcPr marL="7621" marR="7621" marT="7621" marB="0" anchor="b"/>
                </a:tc>
                <a:extLst>
                  <a:ext uri="{0D108BD9-81ED-4DB2-BD59-A6C34878D82A}">
                    <a16:rowId xmlns:a16="http://schemas.microsoft.com/office/drawing/2014/main" val="1072486048"/>
                  </a:ext>
                </a:extLst>
              </a:tr>
              <a:tr h="173339">
                <a:tc>
                  <a:txBody>
                    <a:bodyPr/>
                    <a:lstStyle/>
                    <a:p>
                      <a:pPr algn="l" fontAlgn="b"/>
                      <a:r>
                        <a:rPr lang="fr-FR" sz="800" u="none" strike="noStrike">
                          <a:effectLst/>
                        </a:rPr>
                        <a:t>Changes in asset revaluation surplus</a:t>
                      </a:r>
                      <a:endParaRPr lang="fr-FR" sz="800" b="0" i="0" u="none" strike="noStrike">
                        <a:solidFill>
                          <a:srgbClr val="000000"/>
                        </a:solidFill>
                        <a:effectLst/>
                        <a:latin typeface="Arial" panose="020B0604020202020204" pitchFamily="34" charset="0"/>
                      </a:endParaRPr>
                    </a:p>
                  </a:txBody>
                  <a:tcPr marL="7621" marR="7621" marT="7621" marB="0" anchor="b"/>
                </a:tc>
                <a:tc>
                  <a:txBody>
                    <a:bodyPr/>
                    <a:lstStyle/>
                    <a:p>
                      <a:pPr algn="r" fontAlgn="ctr"/>
                      <a:r>
                        <a:rPr lang="en-AU" sz="800" u="none" strike="noStrike">
                          <a:effectLst/>
                        </a:rPr>
                        <a:t>14,181,440</a:t>
                      </a:r>
                      <a:endParaRPr lang="en-AU" sz="800" b="0" i="0" u="none" strike="noStrike">
                        <a:solidFill>
                          <a:srgbClr val="000000"/>
                        </a:solidFill>
                        <a:effectLst/>
                        <a:latin typeface="Arial" panose="020B0604020202020204" pitchFamily="34" charset="0"/>
                      </a:endParaRPr>
                    </a:p>
                  </a:txBody>
                  <a:tcPr marL="7621" marR="7621" marT="7621" marB="0" anchor="ctr"/>
                </a:tc>
                <a:extLst>
                  <a:ext uri="{0D108BD9-81ED-4DB2-BD59-A6C34878D82A}">
                    <a16:rowId xmlns:a16="http://schemas.microsoft.com/office/drawing/2014/main" val="3297124563"/>
                  </a:ext>
                </a:extLst>
              </a:tr>
              <a:tr h="173339">
                <a:tc>
                  <a:txBody>
                    <a:bodyPr/>
                    <a:lstStyle/>
                    <a:p>
                      <a:pPr algn="l" fontAlgn="b"/>
                      <a:r>
                        <a:rPr lang="en-US" sz="800" u="none" strike="noStrike">
                          <a:effectLst/>
                        </a:rPr>
                        <a:t>Total other comprehensive income for the period</a:t>
                      </a:r>
                      <a:endParaRPr lang="en-US" sz="800" b="1" i="0" u="none" strike="noStrike">
                        <a:solidFill>
                          <a:srgbClr val="00B0F0"/>
                        </a:solidFill>
                        <a:effectLst/>
                        <a:latin typeface="Arial" panose="020B0604020202020204" pitchFamily="34" charset="0"/>
                      </a:endParaRPr>
                    </a:p>
                  </a:txBody>
                  <a:tcPr marL="7621" marR="7621" marT="7621" marB="0" anchor="b"/>
                </a:tc>
                <a:tc>
                  <a:txBody>
                    <a:bodyPr/>
                    <a:lstStyle/>
                    <a:p>
                      <a:pPr algn="r" fontAlgn="ctr"/>
                      <a:r>
                        <a:rPr lang="en-AU" sz="800" u="none" strike="noStrike">
                          <a:effectLst/>
                        </a:rPr>
                        <a:t>14,181,440</a:t>
                      </a:r>
                      <a:endParaRPr lang="en-AU" sz="800" b="1" i="0" u="none" strike="noStrike">
                        <a:solidFill>
                          <a:srgbClr val="000000"/>
                        </a:solidFill>
                        <a:effectLst/>
                        <a:latin typeface="Arial" panose="020B0604020202020204" pitchFamily="34" charset="0"/>
                      </a:endParaRPr>
                    </a:p>
                  </a:txBody>
                  <a:tcPr marL="7621" marR="7621" marT="7621" marB="0" anchor="ctr"/>
                </a:tc>
                <a:extLst>
                  <a:ext uri="{0D108BD9-81ED-4DB2-BD59-A6C34878D82A}">
                    <a16:rowId xmlns:a16="http://schemas.microsoft.com/office/drawing/2014/main" val="3617270816"/>
                  </a:ext>
                </a:extLst>
              </a:tr>
              <a:tr h="173339">
                <a:tc>
                  <a:txBody>
                    <a:bodyPr/>
                    <a:lstStyle/>
                    <a:p>
                      <a:pPr algn="l" fontAlgn="b"/>
                      <a:endParaRPr lang="en-AU" sz="800" b="0" i="0" u="none" strike="noStrike">
                        <a:solidFill>
                          <a:srgbClr val="000000"/>
                        </a:solidFill>
                        <a:effectLst/>
                        <a:latin typeface="Arial" panose="020B0604020202020204" pitchFamily="34" charset="0"/>
                      </a:endParaRPr>
                    </a:p>
                  </a:txBody>
                  <a:tcPr marL="7621" marR="7621" marT="7621" marB="0" anchor="b"/>
                </a:tc>
                <a:tc>
                  <a:txBody>
                    <a:bodyPr/>
                    <a:lstStyle/>
                    <a:p>
                      <a:pPr algn="r" fontAlgn="b"/>
                      <a:r>
                        <a:rPr lang="en-AU" sz="800" u="none" strike="noStrike">
                          <a:effectLst/>
                        </a:rPr>
                        <a:t> </a:t>
                      </a:r>
                      <a:endParaRPr lang="en-AU" sz="800" b="0" i="0" u="none" strike="noStrike">
                        <a:solidFill>
                          <a:srgbClr val="000000"/>
                        </a:solidFill>
                        <a:effectLst/>
                        <a:latin typeface="Arial" panose="020B0604020202020204" pitchFamily="34" charset="0"/>
                      </a:endParaRPr>
                    </a:p>
                  </a:txBody>
                  <a:tcPr marL="7621" marR="7621" marT="7621" marB="0" anchor="b"/>
                </a:tc>
                <a:extLst>
                  <a:ext uri="{0D108BD9-81ED-4DB2-BD59-A6C34878D82A}">
                    <a16:rowId xmlns:a16="http://schemas.microsoft.com/office/drawing/2014/main" val="1389204635"/>
                  </a:ext>
                </a:extLst>
              </a:tr>
              <a:tr h="182007">
                <a:tc>
                  <a:txBody>
                    <a:bodyPr/>
                    <a:lstStyle/>
                    <a:p>
                      <a:pPr algn="l" fontAlgn="b"/>
                      <a:r>
                        <a:rPr lang="en-US" sz="800" u="none" strike="noStrike">
                          <a:effectLst/>
                        </a:rPr>
                        <a:t>Total comprehensive income for the period</a:t>
                      </a:r>
                      <a:endParaRPr lang="en-US" sz="800" b="1" i="0" u="none" strike="noStrike">
                        <a:solidFill>
                          <a:srgbClr val="00B0F0"/>
                        </a:solidFill>
                        <a:effectLst/>
                        <a:latin typeface="Arial" panose="020B0604020202020204" pitchFamily="34" charset="0"/>
                      </a:endParaRPr>
                    </a:p>
                  </a:txBody>
                  <a:tcPr marL="7621" marR="7621" marT="7621" marB="0" anchor="b"/>
                </a:tc>
                <a:tc>
                  <a:txBody>
                    <a:bodyPr/>
                    <a:lstStyle/>
                    <a:p>
                      <a:pPr algn="r" fontAlgn="ctr"/>
                      <a:r>
                        <a:rPr lang="en-AU" sz="800" u="none" strike="noStrike" dirty="0">
                          <a:effectLst/>
                        </a:rPr>
                        <a:t>15,095,302</a:t>
                      </a:r>
                      <a:endParaRPr lang="en-AU" sz="800" b="1" i="0" u="none" strike="noStrike" dirty="0">
                        <a:solidFill>
                          <a:srgbClr val="000000"/>
                        </a:solidFill>
                        <a:effectLst/>
                        <a:latin typeface="Arial" panose="020B0604020202020204" pitchFamily="34" charset="0"/>
                      </a:endParaRPr>
                    </a:p>
                  </a:txBody>
                  <a:tcPr marL="7621" marR="7621" marT="7621" marB="0" anchor="ctr"/>
                </a:tc>
                <a:extLst>
                  <a:ext uri="{0D108BD9-81ED-4DB2-BD59-A6C34878D82A}">
                    <a16:rowId xmlns:a16="http://schemas.microsoft.com/office/drawing/2014/main" val="881874243"/>
                  </a:ext>
                </a:extLst>
              </a:tr>
            </a:tbl>
          </a:graphicData>
        </a:graphic>
      </p:graphicFrame>
      <p:graphicFrame>
        <p:nvGraphicFramePr>
          <p:cNvPr id="7" name="Table 6">
            <a:extLst>
              <a:ext uri="{FF2B5EF4-FFF2-40B4-BE49-F238E27FC236}">
                <a16:creationId xmlns:a16="http://schemas.microsoft.com/office/drawing/2014/main" id="{EC929B66-8243-A699-C540-46F9ACE98CD1}"/>
              </a:ext>
            </a:extLst>
          </p:cNvPr>
          <p:cNvGraphicFramePr>
            <a:graphicFrameLocks noGrp="1"/>
          </p:cNvGraphicFramePr>
          <p:nvPr>
            <p:extLst>
              <p:ext uri="{D42A27DB-BD31-4B8C-83A1-F6EECF244321}">
                <p14:modId xmlns:p14="http://schemas.microsoft.com/office/powerpoint/2010/main" val="1715697917"/>
              </p:ext>
            </p:extLst>
          </p:nvPr>
        </p:nvGraphicFramePr>
        <p:xfrm>
          <a:off x="5886450" y="1670241"/>
          <a:ext cx="5568950" cy="4435282"/>
        </p:xfrm>
        <a:graphic>
          <a:graphicData uri="http://schemas.openxmlformats.org/drawingml/2006/table">
            <a:tbl>
              <a:tblPr>
                <a:tableStyleId>{5C22544A-7EE6-4342-B048-85BDC9FD1C3A}</a:tableStyleId>
              </a:tblPr>
              <a:tblGrid>
                <a:gridCol w="4485337">
                  <a:extLst>
                    <a:ext uri="{9D8B030D-6E8A-4147-A177-3AD203B41FA5}">
                      <a16:colId xmlns:a16="http://schemas.microsoft.com/office/drawing/2014/main" val="765538900"/>
                    </a:ext>
                  </a:extLst>
                </a:gridCol>
                <a:gridCol w="1083613">
                  <a:extLst>
                    <a:ext uri="{9D8B030D-6E8A-4147-A177-3AD203B41FA5}">
                      <a16:colId xmlns:a16="http://schemas.microsoft.com/office/drawing/2014/main" val="3818218086"/>
                    </a:ext>
                  </a:extLst>
                </a:gridCol>
              </a:tblGrid>
              <a:tr h="225714">
                <a:tc>
                  <a:txBody>
                    <a:bodyPr/>
                    <a:lstStyle/>
                    <a:p>
                      <a:pPr algn="l" fontAlgn="b"/>
                      <a:r>
                        <a:rPr lang="en-AU" sz="1100" u="sng" strike="noStrike">
                          <a:effectLst/>
                        </a:rPr>
                        <a:t>Adjustments:</a:t>
                      </a:r>
                      <a:endParaRPr lang="en-AU" sz="1100" b="1" i="0" u="sng"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41782117"/>
                  </a:ext>
                </a:extLst>
              </a:tr>
              <a:tr h="225714">
                <a:tc>
                  <a:txBody>
                    <a:bodyPr/>
                    <a:lstStyle/>
                    <a:p>
                      <a:pPr algn="l" fontAlgn="b"/>
                      <a:r>
                        <a:rPr lang="en-AU" sz="1000" u="none" strike="noStrike">
                          <a:effectLst/>
                        </a:rPr>
                        <a:t>Non Cash Items</a:t>
                      </a:r>
                      <a:endParaRPr lang="en-AU" sz="1000" b="1" i="0" u="none" strike="noStrike">
                        <a:solidFill>
                          <a:srgbClr val="00B0F0"/>
                        </a:solidFill>
                        <a:effectLst/>
                        <a:latin typeface="Arial" panose="020B0604020202020204" pitchFamily="34" charset="0"/>
                      </a:endParaRPr>
                    </a:p>
                  </a:txBody>
                  <a:tcPr marL="9525" marR="9525" marT="9525" marB="0" anchor="b"/>
                </a:tc>
                <a:tc>
                  <a:txBody>
                    <a:bodyPr/>
                    <a:lstStyle/>
                    <a:p>
                      <a:pPr algn="l" fontAlgn="b"/>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42028101"/>
                  </a:ext>
                </a:extLst>
              </a:tr>
              <a:tr h="225714">
                <a:tc>
                  <a:txBody>
                    <a:bodyPr/>
                    <a:lstStyle/>
                    <a:p>
                      <a:pPr algn="l" fontAlgn="b"/>
                      <a:r>
                        <a:rPr lang="en-AU" sz="1000" u="none" strike="noStrike">
                          <a:effectLst/>
                        </a:rPr>
                        <a:t>Profit on asset disposals</a:t>
                      </a:r>
                      <a:endParaRPr lang="en-AU" sz="1000" b="0" i="0" u="none" strike="noStrike">
                        <a:solidFill>
                          <a:srgbClr val="000000"/>
                        </a:solidFill>
                        <a:effectLst/>
                        <a:latin typeface="Arial" panose="020B0604020202020204" pitchFamily="34" charset="0"/>
                      </a:endParaRPr>
                    </a:p>
                  </a:txBody>
                  <a:tcPr marL="9525" marR="9525" marT="9525" marB="0" anchor="b"/>
                </a:tc>
                <a:tc>
                  <a:txBody>
                    <a:bodyPr/>
                    <a:lstStyle/>
                    <a:p>
                      <a:pPr algn="r" fontAlgn="ctr"/>
                      <a:r>
                        <a:rPr lang="en-AU" sz="1000" u="none" strike="noStrike">
                          <a:effectLst/>
                        </a:rPr>
                        <a:t>(130,482)</a:t>
                      </a:r>
                      <a:endParaRPr lang="en-AU" sz="1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715689428"/>
                  </a:ext>
                </a:extLst>
              </a:tr>
              <a:tr h="225714">
                <a:tc>
                  <a:txBody>
                    <a:bodyPr/>
                    <a:lstStyle/>
                    <a:p>
                      <a:pPr algn="l" fontAlgn="b"/>
                      <a:r>
                        <a:rPr lang="en-AU" sz="1000" u="none" strike="noStrike">
                          <a:effectLst/>
                        </a:rPr>
                        <a:t>(Loss) on asset disposals</a:t>
                      </a:r>
                      <a:endParaRPr lang="en-AU" sz="1000" b="0" i="0" u="none" strike="noStrike">
                        <a:solidFill>
                          <a:srgbClr val="000000"/>
                        </a:solidFill>
                        <a:effectLst/>
                        <a:latin typeface="Arial" panose="020B0604020202020204" pitchFamily="34" charset="0"/>
                      </a:endParaRPr>
                    </a:p>
                  </a:txBody>
                  <a:tcPr marL="9525" marR="9525" marT="9525" marB="0" anchor="b"/>
                </a:tc>
                <a:tc>
                  <a:txBody>
                    <a:bodyPr/>
                    <a:lstStyle/>
                    <a:p>
                      <a:pPr algn="r" fontAlgn="ctr"/>
                      <a:r>
                        <a:rPr lang="en-AU" sz="1000" u="none" strike="noStrike">
                          <a:effectLst/>
                        </a:rPr>
                        <a:t>1,407,197</a:t>
                      </a:r>
                      <a:endParaRPr lang="en-AU" sz="1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910120309"/>
                  </a:ext>
                </a:extLst>
              </a:tr>
              <a:tr h="225714">
                <a:tc>
                  <a:txBody>
                    <a:bodyPr/>
                    <a:lstStyle/>
                    <a:p>
                      <a:pPr algn="l" fontAlgn="b"/>
                      <a:r>
                        <a:rPr lang="en-AU" sz="1000" u="none" strike="noStrike">
                          <a:effectLst/>
                        </a:rPr>
                        <a:t>Depreciation on non-current assets</a:t>
                      </a:r>
                      <a:endParaRPr lang="en-AU" sz="1000" b="0" i="0" u="none" strike="noStrike">
                        <a:solidFill>
                          <a:srgbClr val="000000"/>
                        </a:solidFill>
                        <a:effectLst/>
                        <a:latin typeface="Arial" panose="020B0604020202020204" pitchFamily="34" charset="0"/>
                      </a:endParaRPr>
                    </a:p>
                  </a:txBody>
                  <a:tcPr marL="9525" marR="9525" marT="9525" marB="0" anchor="b"/>
                </a:tc>
                <a:tc>
                  <a:txBody>
                    <a:bodyPr/>
                    <a:lstStyle/>
                    <a:p>
                      <a:pPr algn="r" fontAlgn="ctr"/>
                      <a:r>
                        <a:rPr lang="en-AU" sz="1000" u="none" strike="noStrike">
                          <a:effectLst/>
                        </a:rPr>
                        <a:t>5,711,771</a:t>
                      </a:r>
                      <a:endParaRPr lang="en-AU" sz="1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530789080"/>
                  </a:ext>
                </a:extLst>
              </a:tr>
              <a:tr h="225714">
                <a:tc>
                  <a:txBody>
                    <a:bodyPr/>
                    <a:lstStyle/>
                    <a:p>
                      <a:pPr algn="l" fontAlgn="b"/>
                      <a:r>
                        <a:rPr lang="en-AU" sz="1000" u="none" strike="noStrike">
                          <a:effectLst/>
                        </a:rPr>
                        <a:t>Amortisation </a:t>
                      </a:r>
                      <a:endParaRPr lang="en-AU" sz="1000" b="0" i="0" u="none" strike="noStrike">
                        <a:solidFill>
                          <a:srgbClr val="000000"/>
                        </a:solidFill>
                        <a:effectLst/>
                        <a:latin typeface="Arial" panose="020B0604020202020204" pitchFamily="34" charset="0"/>
                      </a:endParaRPr>
                    </a:p>
                  </a:txBody>
                  <a:tcPr marL="9525" marR="9525" marT="9525" marB="0" anchor="b"/>
                </a:tc>
                <a:tc>
                  <a:txBody>
                    <a:bodyPr/>
                    <a:lstStyle/>
                    <a:p>
                      <a:pPr algn="r" fontAlgn="ctr"/>
                      <a:r>
                        <a:rPr lang="en-AU" sz="1000" u="none" strike="noStrike">
                          <a:effectLst/>
                        </a:rPr>
                        <a:t>530,249</a:t>
                      </a:r>
                      <a:endParaRPr lang="en-AU" sz="1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800546439"/>
                  </a:ext>
                </a:extLst>
              </a:tr>
              <a:tr h="225714">
                <a:tc>
                  <a:txBody>
                    <a:bodyPr/>
                    <a:lstStyle/>
                    <a:p>
                      <a:pPr algn="l" fontAlgn="b"/>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ctr"/>
                      <a:r>
                        <a:rPr lang="en-AU" sz="1000" u="none" strike="noStrike">
                          <a:effectLst/>
                        </a:rPr>
                        <a:t>7,518,735</a:t>
                      </a:r>
                      <a:endParaRPr lang="en-AU" sz="1000" b="1"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161284183"/>
                  </a:ext>
                </a:extLst>
              </a:tr>
              <a:tr h="225714">
                <a:tc>
                  <a:txBody>
                    <a:bodyPr/>
                    <a:lstStyle/>
                    <a:p>
                      <a:pPr algn="l" fontAlgn="b"/>
                      <a:r>
                        <a:rPr lang="en-AU" sz="1000" u="none" strike="noStrike">
                          <a:effectLst/>
                        </a:rPr>
                        <a:t>Income for Capital Works</a:t>
                      </a:r>
                      <a:endParaRPr lang="en-AU" sz="1000" b="1" i="0" u="none" strike="noStrike">
                        <a:solidFill>
                          <a:srgbClr val="00B0F0"/>
                        </a:solidFill>
                        <a:effectLst/>
                        <a:latin typeface="Arial" panose="020B0604020202020204" pitchFamily="34" charset="0"/>
                      </a:endParaRPr>
                    </a:p>
                  </a:txBody>
                  <a:tcPr marL="9525" marR="9525" marT="9525" marB="0" anchor="b"/>
                </a:tc>
                <a:tc>
                  <a:txBody>
                    <a:bodyPr/>
                    <a:lstStyle/>
                    <a:p>
                      <a:pPr algn="l" fontAlgn="b"/>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97811960"/>
                  </a:ext>
                </a:extLst>
              </a:tr>
              <a:tr h="225714">
                <a:tc>
                  <a:txBody>
                    <a:bodyPr/>
                    <a:lstStyle/>
                    <a:p>
                      <a:pPr algn="l" fontAlgn="b"/>
                      <a:r>
                        <a:rPr lang="en-US" sz="1000" u="none" strike="noStrike">
                          <a:effectLst/>
                        </a:rPr>
                        <a:t>Non-operating grants, subsidies and contributions</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r" fontAlgn="ctr"/>
                      <a:r>
                        <a:rPr lang="en-AU" sz="1000" u="none" strike="noStrike">
                          <a:effectLst/>
                        </a:rPr>
                        <a:t>(4,892,961)</a:t>
                      </a:r>
                      <a:endParaRPr lang="en-AU" sz="1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53166884"/>
                  </a:ext>
                </a:extLst>
              </a:tr>
              <a:tr h="225714">
                <a:tc>
                  <a:txBody>
                    <a:bodyPr/>
                    <a:lstStyle/>
                    <a:p>
                      <a:pPr algn="l" fontAlgn="b"/>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60087506"/>
                  </a:ext>
                </a:extLst>
              </a:tr>
              <a:tr h="225714">
                <a:tc>
                  <a:txBody>
                    <a:bodyPr/>
                    <a:lstStyle/>
                    <a:p>
                      <a:pPr algn="l" fontAlgn="b"/>
                      <a:r>
                        <a:rPr lang="en-AU" sz="1000" u="none" strike="noStrike">
                          <a:effectLst/>
                        </a:rPr>
                        <a:t>Other comprehensive income</a:t>
                      </a:r>
                      <a:endParaRPr lang="en-AU" sz="1000" b="1" i="0" u="none" strike="noStrike">
                        <a:solidFill>
                          <a:srgbClr val="00B0F0"/>
                        </a:solidFill>
                        <a:effectLst/>
                        <a:latin typeface="Arial" panose="020B0604020202020204" pitchFamily="34" charset="0"/>
                      </a:endParaRPr>
                    </a:p>
                  </a:txBody>
                  <a:tcPr marL="9525" marR="9525" marT="9525" marB="0" anchor="b"/>
                </a:tc>
                <a:tc>
                  <a:txBody>
                    <a:bodyPr/>
                    <a:lstStyle/>
                    <a:p>
                      <a:pPr algn="l" fontAlgn="b"/>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0070934"/>
                  </a:ext>
                </a:extLst>
              </a:tr>
              <a:tr h="225714">
                <a:tc>
                  <a:txBody>
                    <a:bodyPr/>
                    <a:lstStyle/>
                    <a:p>
                      <a:pPr algn="l" fontAlgn="b"/>
                      <a:r>
                        <a:rPr lang="fr-FR" sz="1000" u="none" strike="noStrike">
                          <a:effectLst/>
                        </a:rPr>
                        <a:t>Changes in asset revaluation surplus</a:t>
                      </a:r>
                      <a:endParaRPr lang="fr-FR" sz="1000" b="0" i="0" u="none" strike="noStrike">
                        <a:solidFill>
                          <a:srgbClr val="000000"/>
                        </a:solidFill>
                        <a:effectLst/>
                        <a:latin typeface="Arial" panose="020B0604020202020204" pitchFamily="34" charset="0"/>
                      </a:endParaRPr>
                    </a:p>
                  </a:txBody>
                  <a:tcPr marL="9525" marR="9525" marT="9525" marB="0" anchor="b"/>
                </a:tc>
                <a:tc>
                  <a:txBody>
                    <a:bodyPr/>
                    <a:lstStyle/>
                    <a:p>
                      <a:pPr algn="r" fontAlgn="ctr"/>
                      <a:r>
                        <a:rPr lang="en-AU" sz="1000" u="none" strike="noStrike">
                          <a:effectLst/>
                        </a:rPr>
                        <a:t>(14,181,440)</a:t>
                      </a:r>
                      <a:endParaRPr lang="en-AU" sz="1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843909018"/>
                  </a:ext>
                </a:extLst>
              </a:tr>
              <a:tr h="225714">
                <a:tc>
                  <a:txBody>
                    <a:bodyPr/>
                    <a:lstStyle/>
                    <a:p>
                      <a:pPr algn="l" fontAlgn="b"/>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61095954"/>
                  </a:ext>
                </a:extLst>
              </a:tr>
              <a:tr h="237000">
                <a:tc>
                  <a:txBody>
                    <a:bodyPr/>
                    <a:lstStyle/>
                    <a:p>
                      <a:pPr algn="l" fontAlgn="b"/>
                      <a:r>
                        <a:rPr lang="en-AU" sz="1000" u="none" strike="noStrike">
                          <a:effectLst/>
                        </a:rPr>
                        <a:t>Net Cash from Operations</a:t>
                      </a:r>
                      <a:endParaRPr lang="en-AU" sz="1000" b="1" i="0" u="none" strike="noStrike">
                        <a:solidFill>
                          <a:srgbClr val="00B0F0"/>
                        </a:solidFill>
                        <a:effectLst/>
                        <a:latin typeface="Arial" panose="020B0604020202020204" pitchFamily="34" charset="0"/>
                      </a:endParaRPr>
                    </a:p>
                  </a:txBody>
                  <a:tcPr marL="9525" marR="9525" marT="9525" marB="0" anchor="b"/>
                </a:tc>
                <a:tc>
                  <a:txBody>
                    <a:bodyPr/>
                    <a:lstStyle/>
                    <a:p>
                      <a:pPr algn="r" fontAlgn="ctr"/>
                      <a:r>
                        <a:rPr lang="en-AU" sz="1000" u="none" strike="noStrike">
                          <a:effectLst/>
                        </a:rPr>
                        <a:t>3,539,636</a:t>
                      </a:r>
                      <a:endParaRPr lang="en-AU" sz="1000" b="1"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799223844"/>
                  </a:ext>
                </a:extLst>
              </a:tr>
              <a:tr h="237000">
                <a:tc>
                  <a:txBody>
                    <a:bodyPr/>
                    <a:lstStyle/>
                    <a:p>
                      <a:pPr algn="l" fontAlgn="b"/>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87807130"/>
                  </a:ext>
                </a:extLst>
              </a:tr>
              <a:tr h="395000">
                <a:tc>
                  <a:txBody>
                    <a:bodyPr/>
                    <a:lstStyle/>
                    <a:p>
                      <a:pPr algn="l" fontAlgn="b"/>
                      <a:r>
                        <a:rPr lang="en-US" sz="1000" u="none" strike="noStrike">
                          <a:effectLst/>
                        </a:rPr>
                        <a:t>Less Prepayment of Financial Assistance Grants attributable to 2022/2023</a:t>
                      </a:r>
                      <a:endParaRPr lang="en-US" sz="1000" b="1" i="0" u="none" strike="noStrike">
                        <a:solidFill>
                          <a:srgbClr val="00B0F0"/>
                        </a:solidFill>
                        <a:effectLst/>
                        <a:latin typeface="Arial" panose="020B0604020202020204" pitchFamily="34" charset="0"/>
                      </a:endParaRPr>
                    </a:p>
                  </a:txBody>
                  <a:tcPr marL="9525" marR="9525" marT="9525" marB="0" anchor="b"/>
                </a:tc>
                <a:tc>
                  <a:txBody>
                    <a:bodyPr/>
                    <a:lstStyle/>
                    <a:p>
                      <a:pPr algn="r" fontAlgn="ctr"/>
                      <a:r>
                        <a:rPr lang="en-AU" sz="1000" u="none" strike="noStrike">
                          <a:effectLst/>
                        </a:rPr>
                        <a:t>(1,571,428)</a:t>
                      </a:r>
                      <a:endParaRPr lang="en-AU" sz="1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877496088"/>
                  </a:ext>
                </a:extLst>
              </a:tr>
              <a:tr h="225714">
                <a:tc>
                  <a:txBody>
                    <a:bodyPr/>
                    <a:lstStyle/>
                    <a:p>
                      <a:pPr algn="l" fontAlgn="b"/>
                      <a:endParaRPr lang="en-AU"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AU"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65695377"/>
                  </a:ext>
                </a:extLst>
              </a:tr>
              <a:tr h="406286">
                <a:tc>
                  <a:txBody>
                    <a:bodyPr/>
                    <a:lstStyle/>
                    <a:p>
                      <a:pPr algn="l" fontAlgn="b"/>
                      <a:r>
                        <a:rPr lang="en-US" sz="1000" u="none" strike="noStrike">
                          <a:effectLst/>
                        </a:rPr>
                        <a:t>Available cash from Operations for use in Capital Works or Transfers to Reserve</a:t>
                      </a:r>
                      <a:endParaRPr lang="en-US" sz="1000" b="1" i="0" u="none" strike="noStrike">
                        <a:solidFill>
                          <a:srgbClr val="00B0F0"/>
                        </a:solidFill>
                        <a:effectLst/>
                        <a:latin typeface="Arial" panose="020B0604020202020204" pitchFamily="34" charset="0"/>
                      </a:endParaRPr>
                    </a:p>
                  </a:txBody>
                  <a:tcPr marL="9525" marR="9525" marT="9525" marB="0" anchor="b"/>
                </a:tc>
                <a:tc>
                  <a:txBody>
                    <a:bodyPr/>
                    <a:lstStyle/>
                    <a:p>
                      <a:pPr algn="r" fontAlgn="ctr"/>
                      <a:r>
                        <a:rPr lang="en-AU" sz="1000" u="none" strike="noStrike" dirty="0">
                          <a:effectLst/>
                        </a:rPr>
                        <a:t>1,968,208</a:t>
                      </a:r>
                      <a:endParaRPr lang="en-AU" sz="1000" b="1" i="0" u="none" strike="noStrike" dirty="0">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250325376"/>
                  </a:ext>
                </a:extLst>
              </a:tr>
            </a:tbl>
          </a:graphicData>
        </a:graphic>
      </p:graphicFrame>
    </p:spTree>
    <p:extLst>
      <p:ext uri="{BB962C8B-B14F-4D97-AF65-F5344CB8AC3E}">
        <p14:creationId xmlns:p14="http://schemas.microsoft.com/office/powerpoint/2010/main" val="543456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54458"/>
          </a:xfrm>
          <a:solidFill>
            <a:srgbClr val="339966"/>
          </a:solidFill>
          <a:effectLst>
            <a:innerShdw blurRad="114300">
              <a:prstClr val="black"/>
            </a:innerShdw>
          </a:effectLst>
        </p:spPr>
        <p:txBody>
          <a:bodyPr vert="horz" lIns="91440" tIns="45720" rIns="91440" bIns="45720" rtlCol="0" anchor="ctr">
            <a:normAutofit/>
          </a:bodyPr>
          <a:lstStyle/>
          <a:p>
            <a:r>
              <a:rPr lang="en-US" b="1" dirty="0">
                <a:solidFill>
                  <a:schemeClr val="bg1"/>
                </a:solidFill>
                <a:latin typeface="+mn-lt"/>
                <a:cs typeface="Arial" panose="020B0604020202020204" pitchFamily="34" charset="0"/>
              </a:rPr>
              <a:t>2021/22 Capital Expenditure</a:t>
            </a:r>
            <a:endParaRPr lang="en-AU" b="1" dirty="0">
              <a:solidFill>
                <a:schemeClr val="bg1"/>
              </a:solidFill>
              <a:latin typeface="+mn-lt"/>
              <a:cs typeface="Arial" panose="020B0604020202020204" pitchFamily="34" charset="0"/>
            </a:endParaRPr>
          </a:p>
        </p:txBody>
      </p:sp>
      <p:sp>
        <p:nvSpPr>
          <p:cNvPr id="3" name="Content Placeholder 2">
            <a:extLst>
              <a:ext uri="{FF2B5EF4-FFF2-40B4-BE49-F238E27FC236}">
                <a16:creationId xmlns:a16="http://schemas.microsoft.com/office/drawing/2014/main" id="{8D2A3DA7-9030-2ACB-7204-692E49F5A904}"/>
              </a:ext>
            </a:extLst>
          </p:cNvPr>
          <p:cNvSpPr>
            <a:spLocks noGrp="1"/>
          </p:cNvSpPr>
          <p:nvPr>
            <p:ph idx="1"/>
          </p:nvPr>
        </p:nvSpPr>
        <p:spPr>
          <a:xfrm>
            <a:off x="838200" y="1317072"/>
            <a:ext cx="10851884" cy="5175802"/>
          </a:xfrm>
        </p:spPr>
        <p:txBody>
          <a:bodyPr>
            <a:normAutofit/>
          </a:bodyPr>
          <a:lstStyle/>
          <a:p>
            <a:pPr marR="74930" algn="just"/>
            <a:r>
              <a:rPr lang="en-US" sz="1800" dirty="0">
                <a:effectLst/>
                <a:latin typeface="Calibri" panose="020F0502020204030204" pitchFamily="34" charset="0"/>
                <a:ea typeface="Calibri" panose="020F0502020204030204" pitchFamily="34" charset="0"/>
              </a:rPr>
              <a:t>Total Expenditure of $6.26m:</a:t>
            </a:r>
          </a:p>
          <a:p>
            <a:pPr marL="0" marR="74930" indent="0" algn="just">
              <a:buNone/>
            </a:pPr>
            <a:endParaRPr lang="en-US" sz="1800" dirty="0">
              <a:effectLst/>
              <a:latin typeface="Calibri" panose="020F0502020204030204" pitchFamily="34" charset="0"/>
              <a:ea typeface="Calibri" panose="020F0502020204030204" pitchFamily="34" charset="0"/>
            </a:endParaRPr>
          </a:p>
          <a:p>
            <a:pPr marL="0" marR="74930" indent="0" algn="just">
              <a:buNone/>
            </a:pPr>
            <a:endParaRPr lang="en-AU" sz="1800" dirty="0">
              <a:effectLst/>
              <a:latin typeface="Calibri" panose="020F0502020204030204" pitchFamily="34" charset="0"/>
              <a:ea typeface="Calibri" panose="020F0502020204030204" pitchFamily="34" charset="0"/>
            </a:endParaRPr>
          </a:p>
        </p:txBody>
      </p:sp>
      <p:graphicFrame>
        <p:nvGraphicFramePr>
          <p:cNvPr id="4" name="Chart 3">
            <a:extLst>
              <a:ext uri="{FF2B5EF4-FFF2-40B4-BE49-F238E27FC236}">
                <a16:creationId xmlns:a16="http://schemas.microsoft.com/office/drawing/2014/main" id="{044B5310-4028-431B-AC1A-37F044243464}"/>
              </a:ext>
            </a:extLst>
          </p:cNvPr>
          <p:cNvGraphicFramePr>
            <a:graphicFrameLocks/>
          </p:cNvGraphicFramePr>
          <p:nvPr>
            <p:extLst>
              <p:ext uri="{D42A27DB-BD31-4B8C-83A1-F6EECF244321}">
                <p14:modId xmlns:p14="http://schemas.microsoft.com/office/powerpoint/2010/main" val="1205286608"/>
              </p:ext>
            </p:extLst>
          </p:nvPr>
        </p:nvGraphicFramePr>
        <p:xfrm>
          <a:off x="2000250" y="1696908"/>
          <a:ext cx="8191500" cy="46958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29837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54458"/>
          </a:xfrm>
          <a:solidFill>
            <a:srgbClr val="339966"/>
          </a:solidFill>
          <a:effectLst>
            <a:innerShdw blurRad="114300">
              <a:prstClr val="black"/>
            </a:innerShdw>
          </a:effectLst>
        </p:spPr>
        <p:txBody>
          <a:bodyPr vert="horz" lIns="91440" tIns="45720" rIns="91440" bIns="45720" rtlCol="0" anchor="ctr">
            <a:normAutofit/>
          </a:bodyPr>
          <a:lstStyle/>
          <a:p>
            <a:r>
              <a:rPr lang="en-US" b="1" dirty="0">
                <a:solidFill>
                  <a:schemeClr val="bg1"/>
                </a:solidFill>
                <a:latin typeface="+mn-lt"/>
                <a:cs typeface="Arial" panose="020B0604020202020204" pitchFamily="34" charset="0"/>
              </a:rPr>
              <a:t>2021/22 Capital Expenditure Variances</a:t>
            </a:r>
            <a:endParaRPr lang="en-AU" b="1" dirty="0">
              <a:solidFill>
                <a:schemeClr val="bg1"/>
              </a:solidFill>
              <a:latin typeface="+mn-lt"/>
              <a:cs typeface="Arial" panose="020B0604020202020204" pitchFamily="34" charset="0"/>
            </a:endParaRPr>
          </a:p>
        </p:txBody>
      </p:sp>
      <p:sp>
        <p:nvSpPr>
          <p:cNvPr id="3" name="Content Placeholder 2">
            <a:extLst>
              <a:ext uri="{FF2B5EF4-FFF2-40B4-BE49-F238E27FC236}">
                <a16:creationId xmlns:a16="http://schemas.microsoft.com/office/drawing/2014/main" id="{8D2A3DA7-9030-2ACB-7204-692E49F5A904}"/>
              </a:ext>
            </a:extLst>
          </p:cNvPr>
          <p:cNvSpPr>
            <a:spLocks noGrp="1"/>
          </p:cNvSpPr>
          <p:nvPr>
            <p:ph idx="1"/>
          </p:nvPr>
        </p:nvSpPr>
        <p:spPr>
          <a:xfrm>
            <a:off x="838200" y="1317072"/>
            <a:ext cx="10851884" cy="5175802"/>
          </a:xfrm>
        </p:spPr>
        <p:txBody>
          <a:bodyPr>
            <a:normAutofit/>
          </a:bodyPr>
          <a:lstStyle/>
          <a:p>
            <a:pPr marL="0" indent="0">
              <a:buNone/>
            </a:pPr>
            <a:r>
              <a:rPr lang="en-US" dirty="0"/>
              <a:t>Underspend to Budget:</a:t>
            </a:r>
          </a:p>
          <a:p>
            <a:r>
              <a:rPr lang="en-US" dirty="0"/>
              <a:t>VC Mitchell Park $5.86m,</a:t>
            </a:r>
          </a:p>
          <a:p>
            <a:r>
              <a:rPr lang="en-US" dirty="0"/>
              <a:t>Bridge Works MRWA $1.5m,</a:t>
            </a:r>
          </a:p>
          <a:p>
            <a:r>
              <a:rPr lang="en-US" dirty="0"/>
              <a:t>Road Works $607k, and</a:t>
            </a:r>
          </a:p>
          <a:p>
            <a:r>
              <a:rPr lang="en-US" dirty="0"/>
              <a:t>Plant Purchases $228k.</a:t>
            </a:r>
            <a:endParaRPr lang="en-AU" dirty="0"/>
          </a:p>
          <a:p>
            <a:pPr marL="0" marR="74930" indent="0" algn="just">
              <a:buNone/>
            </a:pPr>
            <a:endParaRPr lang="en-US" sz="1800" dirty="0">
              <a:effectLst/>
              <a:latin typeface="Calibri" panose="020F0502020204030204" pitchFamily="34" charset="0"/>
              <a:ea typeface="Calibri" panose="020F0502020204030204" pitchFamily="34" charset="0"/>
            </a:endParaRPr>
          </a:p>
          <a:p>
            <a:pPr marL="0" marR="74930" indent="0" algn="just">
              <a:buNone/>
            </a:pPr>
            <a:endParaRPr lang="en-AU"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4748848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2266</TotalTime>
  <Words>577</Words>
  <Application>Microsoft Office PowerPoint</Application>
  <PresentationFormat>Widescreen</PresentationFormat>
  <Paragraphs>110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Audit Opinion – Office of the Auditor General</vt:lpstr>
      <vt:lpstr>2021/22 Operating Income $18,327,521</vt:lpstr>
      <vt:lpstr>2021/22 Operating Income Variances:</vt:lpstr>
      <vt:lpstr>2021/22 Operating Expenditure $17,413,659</vt:lpstr>
      <vt:lpstr>2021/22 Operating Expenditure Variances:</vt:lpstr>
      <vt:lpstr>2021/22 Operating Net Result</vt:lpstr>
      <vt:lpstr>Adjusted Operating Results – Available Cash from Operations attributable to 2021/22 Actual Result</vt:lpstr>
      <vt:lpstr>2021/22 Capital Expenditure</vt:lpstr>
      <vt:lpstr>2021/22 Capital Expenditure Variances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Budget Presentation  2020 - 2021</dc:title>
  <dc:creator>Maureen Keegan</dc:creator>
  <cp:lastModifiedBy>Kim Dolzadelli</cp:lastModifiedBy>
  <cp:revision>136</cp:revision>
  <cp:lastPrinted>2022-09-29T09:10:31Z</cp:lastPrinted>
  <dcterms:created xsi:type="dcterms:W3CDTF">2020-09-09T08:43:56Z</dcterms:created>
  <dcterms:modified xsi:type="dcterms:W3CDTF">2023-03-07T08:59:28Z</dcterms:modified>
</cp:coreProperties>
</file>